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7" r:id="rId4"/>
    <p:sldId id="260" r:id="rId5"/>
    <p:sldId id="258" r:id="rId6"/>
    <p:sldId id="259" r:id="rId7"/>
    <p:sldId id="268" r:id="rId8"/>
    <p:sldId id="263" r:id="rId9"/>
    <p:sldId id="264" r:id="rId10"/>
    <p:sldId id="266" r:id="rId11"/>
    <p:sldId id="262" r:id="rId12"/>
    <p:sldId id="269" r:id="rId1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arina.Bosnjak1" initials="K" lastIdx="2" clrIdx="0">
    <p:extLst>
      <p:ext uri="{19B8F6BF-5375-455C-9EA6-DF929625EA0E}">
        <p15:presenceInfo xmlns:p15="http://schemas.microsoft.com/office/powerpoint/2012/main" userId="S::Katarina.Bosnjak1@hr.ibm.com::f26d93a0-0924-46c3-ab51-1aa00b8d08bb" providerId="AD"/>
      </p:ext>
    </p:extLst>
  </p:cmAuthor>
  <p:cmAuthor id="2" name="Ivan.Colic" initials="I" lastIdx="2" clrIdx="1">
    <p:extLst>
      <p:ext uri="{19B8F6BF-5375-455C-9EA6-DF929625EA0E}">
        <p15:presenceInfo xmlns:p15="http://schemas.microsoft.com/office/powerpoint/2012/main" userId="S::Ivan.Colic@ibm.com::ba3e25fb-df5d-422c-a769-5b5d5adfa5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96" autoAdjust="0"/>
  </p:normalViewPr>
  <p:slideViewPr>
    <p:cSldViewPr snapToGrid="0">
      <p:cViewPr varScale="1">
        <p:scale>
          <a:sx n="80" d="100"/>
          <a:sy n="80" d="100"/>
        </p:scale>
        <p:origin x="100" y="44"/>
      </p:cViewPr>
      <p:guideLst/>
    </p:cSldViewPr>
  </p:slideViewPr>
  <p:notesTextViewPr>
    <p:cViewPr>
      <p:scale>
        <a:sx n="1" d="1"/>
        <a:sy n="1" d="1"/>
      </p:scale>
      <p:origin x="0" y="0"/>
    </p:cViewPr>
  </p:notesTextViewPr>
  <p:notesViewPr>
    <p:cSldViewPr snapToGrid="0">
      <p:cViewPr varScale="1">
        <p:scale>
          <a:sx n="60" d="100"/>
          <a:sy n="60" d="100"/>
        </p:scale>
        <p:origin x="250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229A6D-1C0B-49AB-92B1-136810008B69}" type="datetimeFigureOut">
              <a:rPr lang="hr-HR" smtClean="0"/>
              <a:t>30.06.2020.</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C320B7-0A9C-4135-B150-6D6B9D86BC1F}" type="slidenum">
              <a:rPr lang="hr-HR" smtClean="0"/>
              <a:t>‹#›</a:t>
            </a:fld>
            <a:endParaRPr lang="hr-HR"/>
          </a:p>
        </p:txBody>
      </p:sp>
    </p:spTree>
    <p:extLst>
      <p:ext uri="{BB962C8B-B14F-4D97-AF65-F5344CB8AC3E}">
        <p14:creationId xmlns:p14="http://schemas.microsoft.com/office/powerpoint/2010/main" val="994958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a:p>
        </p:txBody>
      </p:sp>
      <p:sp>
        <p:nvSpPr>
          <p:cNvPr id="4" name="Slide Number Placeholder 3"/>
          <p:cNvSpPr>
            <a:spLocks noGrp="1"/>
          </p:cNvSpPr>
          <p:nvPr>
            <p:ph type="sldNum" sz="quarter" idx="5"/>
          </p:nvPr>
        </p:nvSpPr>
        <p:spPr/>
        <p:txBody>
          <a:bodyPr/>
          <a:lstStyle/>
          <a:p>
            <a:fld id="{3BC320B7-0A9C-4135-B150-6D6B9D86BC1F}" type="slidenum">
              <a:rPr lang="hr-HR" smtClean="0"/>
              <a:t>1</a:t>
            </a:fld>
            <a:endParaRPr lang="hr-HR"/>
          </a:p>
        </p:txBody>
      </p:sp>
    </p:spTree>
    <p:extLst>
      <p:ext uri="{BB962C8B-B14F-4D97-AF65-F5344CB8AC3E}">
        <p14:creationId xmlns:p14="http://schemas.microsoft.com/office/powerpoint/2010/main" val="2301631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a:t>Poslovni problem je odrediti složenost sudskog predmeta koja je određena brojem minuta koje sudac utroši na taj pojedini predmet. </a:t>
            </a:r>
          </a:p>
          <a:p>
            <a:endParaRPr lang="hr-HR" dirty="0"/>
          </a:p>
          <a:p>
            <a:r>
              <a:rPr lang="hr-HR" dirty="0"/>
              <a:t>Definirane su kategorije složenosti predmeta prema utrošenom vremenu suca.</a:t>
            </a:r>
          </a:p>
          <a:p>
            <a:endParaRPr lang="hr-HR" dirty="0"/>
          </a:p>
          <a:p>
            <a:r>
              <a:rPr lang="hr-HR" dirty="0"/>
              <a:t>Kako bismo mogli za, predmete za koje ne znamo kolko je vremena utrošeno, odrediti kojoj kategoriji pripadaju. Pomoću ostalih informacija, tj. Karakteristika predmeta, smo naučili model kako prepoznati kojo kategorili sudski predmet pripada. </a:t>
            </a:r>
          </a:p>
        </p:txBody>
      </p:sp>
      <p:sp>
        <p:nvSpPr>
          <p:cNvPr id="4" name="Slide Number Placeholder 3"/>
          <p:cNvSpPr>
            <a:spLocks noGrp="1"/>
          </p:cNvSpPr>
          <p:nvPr>
            <p:ph type="sldNum" sz="quarter" idx="5"/>
          </p:nvPr>
        </p:nvSpPr>
        <p:spPr/>
        <p:txBody>
          <a:bodyPr/>
          <a:lstStyle/>
          <a:p>
            <a:fld id="{3BC320B7-0A9C-4135-B150-6D6B9D86BC1F}" type="slidenum">
              <a:rPr lang="hr-HR" smtClean="0"/>
              <a:t>2</a:t>
            </a:fld>
            <a:endParaRPr lang="hr-HR"/>
          </a:p>
        </p:txBody>
      </p:sp>
    </p:spTree>
    <p:extLst>
      <p:ext uri="{BB962C8B-B14F-4D97-AF65-F5344CB8AC3E}">
        <p14:creationId xmlns:p14="http://schemas.microsoft.com/office/powerpoint/2010/main" val="604291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a:t>Podaci o predmetima s općinskog suda nisu bili potpuni, tako da se utrošeno vrijeme sudaca za pojedini premet procijenilo prema određenoj vrsti spora.</a:t>
            </a:r>
          </a:p>
        </p:txBody>
      </p:sp>
      <p:sp>
        <p:nvSpPr>
          <p:cNvPr id="4" name="Slide Number Placeholder 3"/>
          <p:cNvSpPr>
            <a:spLocks noGrp="1"/>
          </p:cNvSpPr>
          <p:nvPr>
            <p:ph type="sldNum" sz="quarter" idx="5"/>
          </p:nvPr>
        </p:nvSpPr>
        <p:spPr/>
        <p:txBody>
          <a:bodyPr/>
          <a:lstStyle/>
          <a:p>
            <a:fld id="{3BC320B7-0A9C-4135-B150-6D6B9D86BC1F}" type="slidenum">
              <a:rPr lang="hr-HR" smtClean="0"/>
              <a:t>3</a:t>
            </a:fld>
            <a:endParaRPr lang="hr-HR"/>
          </a:p>
        </p:txBody>
      </p:sp>
    </p:spTree>
    <p:extLst>
      <p:ext uri="{BB962C8B-B14F-4D97-AF65-F5344CB8AC3E}">
        <p14:creationId xmlns:p14="http://schemas.microsoft.com/office/powerpoint/2010/main" val="666579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a:t>Kako je rečeno na prethodnom slajdu, počinjemo s odredili smo kategorije složenosti sudskih predmeta. Kategorije su određene na temelju distribucije koja se nalazi na grafu i tu smo vidjeli da bismo ih mogli rasporediti u tri kategorije... </a:t>
            </a:r>
          </a:p>
        </p:txBody>
      </p:sp>
      <p:sp>
        <p:nvSpPr>
          <p:cNvPr id="4" name="Slide Number Placeholder 3"/>
          <p:cNvSpPr>
            <a:spLocks noGrp="1"/>
          </p:cNvSpPr>
          <p:nvPr>
            <p:ph type="sldNum" sz="quarter" idx="5"/>
          </p:nvPr>
        </p:nvSpPr>
        <p:spPr/>
        <p:txBody>
          <a:bodyPr/>
          <a:lstStyle/>
          <a:p>
            <a:fld id="{3BC320B7-0A9C-4135-B150-6D6B9D86BC1F}" type="slidenum">
              <a:rPr lang="hr-HR" smtClean="0"/>
              <a:t>4</a:t>
            </a:fld>
            <a:endParaRPr lang="hr-HR"/>
          </a:p>
        </p:txBody>
      </p:sp>
    </p:spTree>
    <p:extLst>
      <p:ext uri="{BB962C8B-B14F-4D97-AF65-F5344CB8AC3E}">
        <p14:creationId xmlns:p14="http://schemas.microsoft.com/office/powerpoint/2010/main" val="4514621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a:t>Nakon podjele na kategorije, nauičili smo model da prepozna kojoj kategoriji pripada sudski predmet i to koristeći jedan od najnaprednijih algoritama strojnog učenja.</a:t>
            </a:r>
          </a:p>
          <a:p>
            <a:endParaRPr lang="hr-HR" dirty="0"/>
          </a:p>
          <a:p>
            <a:r>
              <a:rPr lang="hr-HR" dirty="0"/>
              <a:t>Rezultati predviđanja modela su prikazani ovom tablicom, zeleno su označeni oni koje je model dobro previdio, a izvan zelenoga su oni koji pripada ju drugoj kategoriji. </a:t>
            </a:r>
          </a:p>
        </p:txBody>
      </p:sp>
      <p:sp>
        <p:nvSpPr>
          <p:cNvPr id="4" name="Slide Number Placeholder 3"/>
          <p:cNvSpPr>
            <a:spLocks noGrp="1"/>
          </p:cNvSpPr>
          <p:nvPr>
            <p:ph type="sldNum" sz="quarter" idx="5"/>
          </p:nvPr>
        </p:nvSpPr>
        <p:spPr/>
        <p:txBody>
          <a:bodyPr/>
          <a:lstStyle/>
          <a:p>
            <a:fld id="{3BC320B7-0A9C-4135-B150-6D6B9D86BC1F}" type="slidenum">
              <a:rPr lang="hr-HR" smtClean="0"/>
              <a:t>5</a:t>
            </a:fld>
            <a:endParaRPr lang="hr-HR"/>
          </a:p>
        </p:txBody>
      </p:sp>
    </p:spTree>
    <p:extLst>
      <p:ext uri="{BB962C8B-B14F-4D97-AF65-F5344CB8AC3E}">
        <p14:creationId xmlns:p14="http://schemas.microsoft.com/office/powerpoint/2010/main" val="783591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4" name="Slide Number Placeholder 3"/>
          <p:cNvSpPr>
            <a:spLocks noGrp="1"/>
          </p:cNvSpPr>
          <p:nvPr>
            <p:ph type="sldNum" sz="quarter" idx="5"/>
          </p:nvPr>
        </p:nvSpPr>
        <p:spPr/>
        <p:txBody>
          <a:bodyPr/>
          <a:lstStyle/>
          <a:p>
            <a:fld id="{3BC320B7-0A9C-4135-B150-6D6B9D86BC1F}" type="slidenum">
              <a:rPr lang="hr-HR" smtClean="0"/>
              <a:t>6</a:t>
            </a:fld>
            <a:endParaRPr lang="hr-HR"/>
          </a:p>
        </p:txBody>
      </p:sp>
    </p:spTree>
    <p:extLst>
      <p:ext uri="{BB962C8B-B14F-4D97-AF65-F5344CB8AC3E}">
        <p14:creationId xmlns:p14="http://schemas.microsoft.com/office/powerpoint/2010/main" val="1304060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a:t>Datrje_minus_datpp – datum rjesenja minus datum početka postupka u danima</a:t>
            </a:r>
          </a:p>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Datrje_minus_datosn – datum rjesenja minus datum osnivanja postupka</a:t>
            </a:r>
          </a:p>
          <a:p>
            <a:pPr marL="0" marR="0" lvl="0" indent="0" algn="l" defTabSz="914400" rtl="0" eaLnBrk="1" fontAlgn="auto" latinLnBrk="0" hangingPunct="1">
              <a:lnSpc>
                <a:spcPct val="100000"/>
              </a:lnSpc>
              <a:spcBef>
                <a:spcPts val="0"/>
              </a:spcBef>
              <a:spcAft>
                <a:spcPts val="0"/>
              </a:spcAft>
              <a:buClrTx/>
              <a:buSzTx/>
              <a:buFontTx/>
              <a:buNone/>
              <a:tabLst/>
              <a:defRPr/>
            </a:pPr>
            <a:r>
              <a:rPr lang="hr-HR" dirty="0"/>
              <a:t>VPS – vrijednost predmeta spora</a:t>
            </a:r>
          </a:p>
          <a:p>
            <a:endParaRPr lang="hr-HR" dirty="0"/>
          </a:p>
        </p:txBody>
      </p:sp>
      <p:sp>
        <p:nvSpPr>
          <p:cNvPr id="4" name="Slide Number Placeholder 3"/>
          <p:cNvSpPr>
            <a:spLocks noGrp="1"/>
          </p:cNvSpPr>
          <p:nvPr>
            <p:ph type="sldNum" sz="quarter" idx="5"/>
          </p:nvPr>
        </p:nvSpPr>
        <p:spPr/>
        <p:txBody>
          <a:bodyPr/>
          <a:lstStyle/>
          <a:p>
            <a:fld id="{3BC320B7-0A9C-4135-B150-6D6B9D86BC1F}" type="slidenum">
              <a:rPr lang="hr-HR" smtClean="0"/>
              <a:t>10</a:t>
            </a:fld>
            <a:endParaRPr lang="hr-HR"/>
          </a:p>
        </p:txBody>
      </p:sp>
    </p:spTree>
    <p:extLst>
      <p:ext uri="{BB962C8B-B14F-4D97-AF65-F5344CB8AC3E}">
        <p14:creationId xmlns:p14="http://schemas.microsoft.com/office/powerpoint/2010/main" val="1874819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D0B86-6C9F-4461-9A86-6D6AC7A308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a:extLst>
              <a:ext uri="{FF2B5EF4-FFF2-40B4-BE49-F238E27FC236}">
                <a16:creationId xmlns:a16="http://schemas.microsoft.com/office/drawing/2014/main" id="{CD9C4AEA-CB9B-4DFA-AFA3-26A6F41EEE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a:extLst>
              <a:ext uri="{FF2B5EF4-FFF2-40B4-BE49-F238E27FC236}">
                <a16:creationId xmlns:a16="http://schemas.microsoft.com/office/drawing/2014/main" id="{DC2ADF24-9F37-4DA6-ADB0-556B9FEBFA13}"/>
              </a:ext>
            </a:extLst>
          </p:cNvPr>
          <p:cNvSpPr>
            <a:spLocks noGrp="1"/>
          </p:cNvSpPr>
          <p:nvPr>
            <p:ph type="dt" sz="half" idx="10"/>
          </p:nvPr>
        </p:nvSpPr>
        <p:spPr/>
        <p:txBody>
          <a:bodyPr/>
          <a:lstStyle/>
          <a:p>
            <a:fld id="{737B4965-4E1D-48B8-A259-09A26DDBF1D0}" type="datetime1">
              <a:rPr lang="hr-HR" smtClean="0"/>
              <a:t>30.06.2020.</a:t>
            </a:fld>
            <a:endParaRPr lang="hr-HR"/>
          </a:p>
        </p:txBody>
      </p:sp>
      <p:sp>
        <p:nvSpPr>
          <p:cNvPr id="5" name="Footer Placeholder 4">
            <a:extLst>
              <a:ext uri="{FF2B5EF4-FFF2-40B4-BE49-F238E27FC236}">
                <a16:creationId xmlns:a16="http://schemas.microsoft.com/office/drawing/2014/main" id="{8410BC03-A7F3-4E47-9C4E-47CED3595C8E}"/>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4D42D3BC-E922-47AF-A5D9-EDD97CD5CCC3}"/>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417467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01D3-872C-4AE3-BEC0-C8BF7688AB7A}"/>
              </a:ext>
            </a:extLst>
          </p:cNvPr>
          <p:cNvSpPr>
            <a:spLocks noGrp="1"/>
          </p:cNvSpPr>
          <p:nvPr>
            <p:ph type="title"/>
          </p:nvPr>
        </p:nvSpPr>
        <p:spPr/>
        <p:txBody>
          <a:bodyPr/>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1E86C02A-BE4C-43F7-AE57-00C439325F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20CCE54C-56BC-4D0F-97BD-C462A5CB6574}"/>
              </a:ext>
            </a:extLst>
          </p:cNvPr>
          <p:cNvSpPr>
            <a:spLocks noGrp="1"/>
          </p:cNvSpPr>
          <p:nvPr>
            <p:ph type="dt" sz="half" idx="10"/>
          </p:nvPr>
        </p:nvSpPr>
        <p:spPr/>
        <p:txBody>
          <a:bodyPr/>
          <a:lstStyle/>
          <a:p>
            <a:fld id="{5B9A6861-89EE-4708-904C-45462494B908}" type="datetime1">
              <a:rPr lang="hr-HR" smtClean="0"/>
              <a:t>30.06.2020.</a:t>
            </a:fld>
            <a:endParaRPr lang="hr-HR"/>
          </a:p>
        </p:txBody>
      </p:sp>
      <p:sp>
        <p:nvSpPr>
          <p:cNvPr id="5" name="Footer Placeholder 4">
            <a:extLst>
              <a:ext uri="{FF2B5EF4-FFF2-40B4-BE49-F238E27FC236}">
                <a16:creationId xmlns:a16="http://schemas.microsoft.com/office/drawing/2014/main" id="{997C336B-94BD-40A7-8042-92B6917FCA63}"/>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BD06D67F-019D-4482-B1E1-42482CA14A3E}"/>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407560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419F31-3EA9-4150-8D61-7F50E6DD4A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a:extLst>
              <a:ext uri="{FF2B5EF4-FFF2-40B4-BE49-F238E27FC236}">
                <a16:creationId xmlns:a16="http://schemas.microsoft.com/office/drawing/2014/main" id="{81C4CBE0-31F1-4548-9E64-1E7BD6FCE5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22E4EAF0-C8FF-4E09-860A-67D6C86D474C}"/>
              </a:ext>
            </a:extLst>
          </p:cNvPr>
          <p:cNvSpPr>
            <a:spLocks noGrp="1"/>
          </p:cNvSpPr>
          <p:nvPr>
            <p:ph type="dt" sz="half" idx="10"/>
          </p:nvPr>
        </p:nvSpPr>
        <p:spPr/>
        <p:txBody>
          <a:bodyPr/>
          <a:lstStyle/>
          <a:p>
            <a:fld id="{6B085CA8-D28B-4E17-8B04-02ABDD2A31C7}" type="datetime1">
              <a:rPr lang="hr-HR" smtClean="0"/>
              <a:t>30.06.2020.</a:t>
            </a:fld>
            <a:endParaRPr lang="hr-HR"/>
          </a:p>
        </p:txBody>
      </p:sp>
      <p:sp>
        <p:nvSpPr>
          <p:cNvPr id="5" name="Footer Placeholder 4">
            <a:extLst>
              <a:ext uri="{FF2B5EF4-FFF2-40B4-BE49-F238E27FC236}">
                <a16:creationId xmlns:a16="http://schemas.microsoft.com/office/drawing/2014/main" id="{FA030C43-1AF8-4B38-8D5A-F3A210C9A2F1}"/>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C34819B8-68F7-435A-B620-D94B3B8CA911}"/>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47060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C365F-D515-47FB-8800-203A201BC9C8}"/>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86DA33F2-FF7B-4380-9993-D2C9F5A006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0FD8FEC7-C341-40CF-904E-172FDCB53C16}"/>
              </a:ext>
            </a:extLst>
          </p:cNvPr>
          <p:cNvSpPr>
            <a:spLocks noGrp="1"/>
          </p:cNvSpPr>
          <p:nvPr>
            <p:ph type="dt" sz="half" idx="10"/>
          </p:nvPr>
        </p:nvSpPr>
        <p:spPr/>
        <p:txBody>
          <a:bodyPr/>
          <a:lstStyle/>
          <a:p>
            <a:fld id="{0987EC38-FBA3-40B9-B968-441BE17C9B82}" type="datetime1">
              <a:rPr lang="hr-HR" smtClean="0"/>
              <a:t>30.06.2020.</a:t>
            </a:fld>
            <a:endParaRPr lang="hr-HR"/>
          </a:p>
        </p:txBody>
      </p:sp>
      <p:sp>
        <p:nvSpPr>
          <p:cNvPr id="5" name="Footer Placeholder 4">
            <a:extLst>
              <a:ext uri="{FF2B5EF4-FFF2-40B4-BE49-F238E27FC236}">
                <a16:creationId xmlns:a16="http://schemas.microsoft.com/office/drawing/2014/main" id="{6B2055D4-0699-4799-B76F-51B85761E919}"/>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FBF69EBD-34B9-4A8C-BA55-13AE35FD3A0A}"/>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225323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E3CE4-CD59-41F5-A09A-D29934ECA9E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a:extLst>
              <a:ext uri="{FF2B5EF4-FFF2-40B4-BE49-F238E27FC236}">
                <a16:creationId xmlns:a16="http://schemas.microsoft.com/office/drawing/2014/main" id="{55C4CAAE-ECD4-452F-B880-10E4B9C1DD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6CB6FA-E85F-43C4-B7BC-24214E843DDA}"/>
              </a:ext>
            </a:extLst>
          </p:cNvPr>
          <p:cNvSpPr>
            <a:spLocks noGrp="1"/>
          </p:cNvSpPr>
          <p:nvPr>
            <p:ph type="dt" sz="half" idx="10"/>
          </p:nvPr>
        </p:nvSpPr>
        <p:spPr/>
        <p:txBody>
          <a:bodyPr/>
          <a:lstStyle/>
          <a:p>
            <a:fld id="{62E14B1C-2B1F-4EE6-8D32-F8AC39C9C9AB}" type="datetime1">
              <a:rPr lang="hr-HR" smtClean="0"/>
              <a:t>30.06.2020.</a:t>
            </a:fld>
            <a:endParaRPr lang="hr-HR"/>
          </a:p>
        </p:txBody>
      </p:sp>
      <p:sp>
        <p:nvSpPr>
          <p:cNvPr id="5" name="Footer Placeholder 4">
            <a:extLst>
              <a:ext uri="{FF2B5EF4-FFF2-40B4-BE49-F238E27FC236}">
                <a16:creationId xmlns:a16="http://schemas.microsoft.com/office/drawing/2014/main" id="{8AFC4C7E-5785-42B1-9EF9-36DAAA2F7435}"/>
              </a:ext>
            </a:extLst>
          </p:cNvPr>
          <p:cNvSpPr>
            <a:spLocks noGrp="1"/>
          </p:cNvSpPr>
          <p:nvPr>
            <p:ph type="ftr" sz="quarter" idx="11"/>
          </p:nvPr>
        </p:nvSpPr>
        <p:spPr/>
        <p:txBody>
          <a:bodyPr/>
          <a:lstStyle/>
          <a:p>
            <a:endParaRPr lang="hr-HR"/>
          </a:p>
        </p:txBody>
      </p:sp>
      <p:sp>
        <p:nvSpPr>
          <p:cNvPr id="6" name="Slide Number Placeholder 5">
            <a:extLst>
              <a:ext uri="{FF2B5EF4-FFF2-40B4-BE49-F238E27FC236}">
                <a16:creationId xmlns:a16="http://schemas.microsoft.com/office/drawing/2014/main" id="{E5C93D7C-437D-4D56-AB42-1B4536D314A4}"/>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1858864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12FBD-19DA-4A2C-947A-532DB0B9BEE0}"/>
              </a:ext>
            </a:extLst>
          </p:cNvPr>
          <p:cNvSpPr>
            <a:spLocks noGrp="1"/>
          </p:cNvSpPr>
          <p:nvPr>
            <p:ph type="title"/>
          </p:nvPr>
        </p:nvSpPr>
        <p:spPr/>
        <p:txBody>
          <a:bodyPr/>
          <a:lstStyle/>
          <a:p>
            <a:r>
              <a:rPr lang="en-US"/>
              <a:t>Click to edit Master title style</a:t>
            </a:r>
            <a:endParaRPr lang="hr-HR"/>
          </a:p>
        </p:txBody>
      </p:sp>
      <p:sp>
        <p:nvSpPr>
          <p:cNvPr id="3" name="Content Placeholder 2">
            <a:extLst>
              <a:ext uri="{FF2B5EF4-FFF2-40B4-BE49-F238E27FC236}">
                <a16:creationId xmlns:a16="http://schemas.microsoft.com/office/drawing/2014/main" id="{184081A8-2472-455C-9DCD-BEDD2F8FD1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a:extLst>
              <a:ext uri="{FF2B5EF4-FFF2-40B4-BE49-F238E27FC236}">
                <a16:creationId xmlns:a16="http://schemas.microsoft.com/office/drawing/2014/main" id="{85D9358E-BF6B-47B7-ACE1-1C9EB34311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a:extLst>
              <a:ext uri="{FF2B5EF4-FFF2-40B4-BE49-F238E27FC236}">
                <a16:creationId xmlns:a16="http://schemas.microsoft.com/office/drawing/2014/main" id="{62B2DCC4-424F-4C1C-946A-84B58E34E683}"/>
              </a:ext>
            </a:extLst>
          </p:cNvPr>
          <p:cNvSpPr>
            <a:spLocks noGrp="1"/>
          </p:cNvSpPr>
          <p:nvPr>
            <p:ph type="dt" sz="half" idx="10"/>
          </p:nvPr>
        </p:nvSpPr>
        <p:spPr/>
        <p:txBody>
          <a:bodyPr/>
          <a:lstStyle/>
          <a:p>
            <a:fld id="{865F9437-12F7-41F7-80FF-05D36066EC15}" type="datetime1">
              <a:rPr lang="hr-HR" smtClean="0"/>
              <a:t>30.06.2020.</a:t>
            </a:fld>
            <a:endParaRPr lang="hr-HR"/>
          </a:p>
        </p:txBody>
      </p:sp>
      <p:sp>
        <p:nvSpPr>
          <p:cNvPr id="6" name="Footer Placeholder 5">
            <a:extLst>
              <a:ext uri="{FF2B5EF4-FFF2-40B4-BE49-F238E27FC236}">
                <a16:creationId xmlns:a16="http://schemas.microsoft.com/office/drawing/2014/main" id="{B45594E2-1718-4315-BE94-72CD6B310871}"/>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516ACB66-9ABB-49F4-85E5-6E0FB616E247}"/>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1758633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5A484-262B-42A8-B5B4-2514D371E98D}"/>
              </a:ext>
            </a:extLst>
          </p:cNvPr>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a:extLst>
              <a:ext uri="{FF2B5EF4-FFF2-40B4-BE49-F238E27FC236}">
                <a16:creationId xmlns:a16="http://schemas.microsoft.com/office/drawing/2014/main" id="{043BC7A2-76C1-4F6E-894E-AE5FB50DC2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1899A4B-CD04-45B6-8E3E-9DA5B71DF1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a:extLst>
              <a:ext uri="{FF2B5EF4-FFF2-40B4-BE49-F238E27FC236}">
                <a16:creationId xmlns:a16="http://schemas.microsoft.com/office/drawing/2014/main" id="{43A6BEA6-012B-4FFB-9C36-B329377748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7FA69A-AF42-428A-B690-F05C976650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a:extLst>
              <a:ext uri="{FF2B5EF4-FFF2-40B4-BE49-F238E27FC236}">
                <a16:creationId xmlns:a16="http://schemas.microsoft.com/office/drawing/2014/main" id="{3247B401-1CDA-4827-A804-B92557B6C4FA}"/>
              </a:ext>
            </a:extLst>
          </p:cNvPr>
          <p:cNvSpPr>
            <a:spLocks noGrp="1"/>
          </p:cNvSpPr>
          <p:nvPr>
            <p:ph type="dt" sz="half" idx="10"/>
          </p:nvPr>
        </p:nvSpPr>
        <p:spPr/>
        <p:txBody>
          <a:bodyPr/>
          <a:lstStyle/>
          <a:p>
            <a:fld id="{BB90F482-906F-4077-99B6-AE9FA86472E4}" type="datetime1">
              <a:rPr lang="hr-HR" smtClean="0"/>
              <a:t>30.06.2020.</a:t>
            </a:fld>
            <a:endParaRPr lang="hr-HR"/>
          </a:p>
        </p:txBody>
      </p:sp>
      <p:sp>
        <p:nvSpPr>
          <p:cNvPr id="8" name="Footer Placeholder 7">
            <a:extLst>
              <a:ext uri="{FF2B5EF4-FFF2-40B4-BE49-F238E27FC236}">
                <a16:creationId xmlns:a16="http://schemas.microsoft.com/office/drawing/2014/main" id="{1256BC10-CD8B-4F14-AA25-F3F048D8796A}"/>
              </a:ext>
            </a:extLst>
          </p:cNvPr>
          <p:cNvSpPr>
            <a:spLocks noGrp="1"/>
          </p:cNvSpPr>
          <p:nvPr>
            <p:ph type="ftr" sz="quarter" idx="11"/>
          </p:nvPr>
        </p:nvSpPr>
        <p:spPr/>
        <p:txBody>
          <a:bodyPr/>
          <a:lstStyle/>
          <a:p>
            <a:endParaRPr lang="hr-HR"/>
          </a:p>
        </p:txBody>
      </p:sp>
      <p:sp>
        <p:nvSpPr>
          <p:cNvPr id="9" name="Slide Number Placeholder 8">
            <a:extLst>
              <a:ext uri="{FF2B5EF4-FFF2-40B4-BE49-F238E27FC236}">
                <a16:creationId xmlns:a16="http://schemas.microsoft.com/office/drawing/2014/main" id="{9B11AA79-F5E1-4EF9-AD3A-90B53CE51CFF}"/>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273612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88274-1C92-4843-B3CE-25B45663A496}"/>
              </a:ext>
            </a:extLst>
          </p:cNvPr>
          <p:cNvSpPr>
            <a:spLocks noGrp="1"/>
          </p:cNvSpPr>
          <p:nvPr>
            <p:ph type="title"/>
          </p:nvPr>
        </p:nvSpPr>
        <p:spPr/>
        <p:txBody>
          <a:bodyPr/>
          <a:lstStyle/>
          <a:p>
            <a:r>
              <a:rPr lang="en-US"/>
              <a:t>Click to edit Master title style</a:t>
            </a:r>
            <a:endParaRPr lang="hr-HR"/>
          </a:p>
        </p:txBody>
      </p:sp>
      <p:sp>
        <p:nvSpPr>
          <p:cNvPr id="3" name="Date Placeholder 2">
            <a:extLst>
              <a:ext uri="{FF2B5EF4-FFF2-40B4-BE49-F238E27FC236}">
                <a16:creationId xmlns:a16="http://schemas.microsoft.com/office/drawing/2014/main" id="{AD3E2498-F1F5-4E54-8A20-898AD98FB951}"/>
              </a:ext>
            </a:extLst>
          </p:cNvPr>
          <p:cNvSpPr>
            <a:spLocks noGrp="1"/>
          </p:cNvSpPr>
          <p:nvPr>
            <p:ph type="dt" sz="half" idx="10"/>
          </p:nvPr>
        </p:nvSpPr>
        <p:spPr/>
        <p:txBody>
          <a:bodyPr/>
          <a:lstStyle/>
          <a:p>
            <a:fld id="{57E6DC6B-F184-4FDA-93D8-F00F938A6B8D}" type="datetime1">
              <a:rPr lang="hr-HR" smtClean="0"/>
              <a:t>30.06.2020.</a:t>
            </a:fld>
            <a:endParaRPr lang="hr-HR"/>
          </a:p>
        </p:txBody>
      </p:sp>
      <p:sp>
        <p:nvSpPr>
          <p:cNvPr id="4" name="Footer Placeholder 3">
            <a:extLst>
              <a:ext uri="{FF2B5EF4-FFF2-40B4-BE49-F238E27FC236}">
                <a16:creationId xmlns:a16="http://schemas.microsoft.com/office/drawing/2014/main" id="{E0FA9ECF-391D-40F6-835F-5028702448D8}"/>
              </a:ext>
            </a:extLst>
          </p:cNvPr>
          <p:cNvSpPr>
            <a:spLocks noGrp="1"/>
          </p:cNvSpPr>
          <p:nvPr>
            <p:ph type="ftr" sz="quarter" idx="11"/>
          </p:nvPr>
        </p:nvSpPr>
        <p:spPr/>
        <p:txBody>
          <a:bodyPr/>
          <a:lstStyle/>
          <a:p>
            <a:endParaRPr lang="hr-HR"/>
          </a:p>
        </p:txBody>
      </p:sp>
      <p:sp>
        <p:nvSpPr>
          <p:cNvPr id="5" name="Slide Number Placeholder 4">
            <a:extLst>
              <a:ext uri="{FF2B5EF4-FFF2-40B4-BE49-F238E27FC236}">
                <a16:creationId xmlns:a16="http://schemas.microsoft.com/office/drawing/2014/main" id="{7A4BC656-9FD9-4148-B425-81D613E7DA0E}"/>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1004310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1A5E97-1749-4BD4-A473-C606B96E9000}"/>
              </a:ext>
            </a:extLst>
          </p:cNvPr>
          <p:cNvSpPr>
            <a:spLocks noGrp="1"/>
          </p:cNvSpPr>
          <p:nvPr>
            <p:ph type="dt" sz="half" idx="10"/>
          </p:nvPr>
        </p:nvSpPr>
        <p:spPr/>
        <p:txBody>
          <a:bodyPr/>
          <a:lstStyle/>
          <a:p>
            <a:fld id="{3694F1DF-9C95-459A-A8EF-BF420FAF6DDF}" type="datetime1">
              <a:rPr lang="hr-HR" smtClean="0"/>
              <a:t>30.06.2020.</a:t>
            </a:fld>
            <a:endParaRPr lang="hr-HR"/>
          </a:p>
        </p:txBody>
      </p:sp>
      <p:sp>
        <p:nvSpPr>
          <p:cNvPr id="3" name="Footer Placeholder 2">
            <a:extLst>
              <a:ext uri="{FF2B5EF4-FFF2-40B4-BE49-F238E27FC236}">
                <a16:creationId xmlns:a16="http://schemas.microsoft.com/office/drawing/2014/main" id="{74E47DC4-C8BD-48A4-9A96-00C1028383F8}"/>
              </a:ext>
            </a:extLst>
          </p:cNvPr>
          <p:cNvSpPr>
            <a:spLocks noGrp="1"/>
          </p:cNvSpPr>
          <p:nvPr>
            <p:ph type="ftr" sz="quarter" idx="11"/>
          </p:nvPr>
        </p:nvSpPr>
        <p:spPr/>
        <p:txBody>
          <a:bodyPr/>
          <a:lstStyle/>
          <a:p>
            <a:endParaRPr lang="hr-HR"/>
          </a:p>
        </p:txBody>
      </p:sp>
      <p:sp>
        <p:nvSpPr>
          <p:cNvPr id="4" name="Slide Number Placeholder 3">
            <a:extLst>
              <a:ext uri="{FF2B5EF4-FFF2-40B4-BE49-F238E27FC236}">
                <a16:creationId xmlns:a16="http://schemas.microsoft.com/office/drawing/2014/main" id="{CD73D31E-F523-4A3D-9F5C-AE4531D79C82}"/>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3650859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84FE14-D026-439A-8185-3122010AF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a:extLst>
              <a:ext uri="{FF2B5EF4-FFF2-40B4-BE49-F238E27FC236}">
                <a16:creationId xmlns:a16="http://schemas.microsoft.com/office/drawing/2014/main" id="{048787E6-DDD5-4A10-95F9-691F4A3969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a:extLst>
              <a:ext uri="{FF2B5EF4-FFF2-40B4-BE49-F238E27FC236}">
                <a16:creationId xmlns:a16="http://schemas.microsoft.com/office/drawing/2014/main" id="{D553D615-54CC-4CF4-ADEB-317AA6128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2A619-63B1-49FC-AA42-1B3E3363C1BC}"/>
              </a:ext>
            </a:extLst>
          </p:cNvPr>
          <p:cNvSpPr>
            <a:spLocks noGrp="1"/>
          </p:cNvSpPr>
          <p:nvPr>
            <p:ph type="dt" sz="half" idx="10"/>
          </p:nvPr>
        </p:nvSpPr>
        <p:spPr/>
        <p:txBody>
          <a:bodyPr/>
          <a:lstStyle/>
          <a:p>
            <a:fld id="{67256707-5950-4157-A19B-677728EE68C0}" type="datetime1">
              <a:rPr lang="hr-HR" smtClean="0"/>
              <a:t>30.06.2020.</a:t>
            </a:fld>
            <a:endParaRPr lang="hr-HR"/>
          </a:p>
        </p:txBody>
      </p:sp>
      <p:sp>
        <p:nvSpPr>
          <p:cNvPr id="6" name="Footer Placeholder 5">
            <a:extLst>
              <a:ext uri="{FF2B5EF4-FFF2-40B4-BE49-F238E27FC236}">
                <a16:creationId xmlns:a16="http://schemas.microsoft.com/office/drawing/2014/main" id="{52F76FBA-8D87-42B2-9DFF-0313730EFEA0}"/>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14EE1E39-6106-4212-BAB7-9A92522CDB1B}"/>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2238026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593D3-F719-402A-8D04-B8DE67AC75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a:extLst>
              <a:ext uri="{FF2B5EF4-FFF2-40B4-BE49-F238E27FC236}">
                <a16:creationId xmlns:a16="http://schemas.microsoft.com/office/drawing/2014/main" id="{0B16607F-A415-4BD1-B51D-6F96E54469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a:extLst>
              <a:ext uri="{FF2B5EF4-FFF2-40B4-BE49-F238E27FC236}">
                <a16:creationId xmlns:a16="http://schemas.microsoft.com/office/drawing/2014/main" id="{AD66A511-D746-44FA-81BE-69C15AD17B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40EFE3-8B65-4E1A-A8EF-CE3581E943BD}"/>
              </a:ext>
            </a:extLst>
          </p:cNvPr>
          <p:cNvSpPr>
            <a:spLocks noGrp="1"/>
          </p:cNvSpPr>
          <p:nvPr>
            <p:ph type="dt" sz="half" idx="10"/>
          </p:nvPr>
        </p:nvSpPr>
        <p:spPr/>
        <p:txBody>
          <a:bodyPr/>
          <a:lstStyle/>
          <a:p>
            <a:fld id="{DBC059A0-679E-48B9-9362-2614A18B6FAD}" type="datetime1">
              <a:rPr lang="hr-HR" smtClean="0"/>
              <a:t>30.06.2020.</a:t>
            </a:fld>
            <a:endParaRPr lang="hr-HR"/>
          </a:p>
        </p:txBody>
      </p:sp>
      <p:sp>
        <p:nvSpPr>
          <p:cNvPr id="6" name="Footer Placeholder 5">
            <a:extLst>
              <a:ext uri="{FF2B5EF4-FFF2-40B4-BE49-F238E27FC236}">
                <a16:creationId xmlns:a16="http://schemas.microsoft.com/office/drawing/2014/main" id="{A2AE456A-010D-4A67-AC33-CA0045BBA116}"/>
              </a:ext>
            </a:extLst>
          </p:cNvPr>
          <p:cNvSpPr>
            <a:spLocks noGrp="1"/>
          </p:cNvSpPr>
          <p:nvPr>
            <p:ph type="ftr" sz="quarter" idx="11"/>
          </p:nvPr>
        </p:nvSpPr>
        <p:spPr/>
        <p:txBody>
          <a:bodyPr/>
          <a:lstStyle/>
          <a:p>
            <a:endParaRPr lang="hr-HR"/>
          </a:p>
        </p:txBody>
      </p:sp>
      <p:sp>
        <p:nvSpPr>
          <p:cNvPr id="7" name="Slide Number Placeholder 6">
            <a:extLst>
              <a:ext uri="{FF2B5EF4-FFF2-40B4-BE49-F238E27FC236}">
                <a16:creationId xmlns:a16="http://schemas.microsoft.com/office/drawing/2014/main" id="{08B0CB55-9A63-4CBF-BC78-E240E4C9E503}"/>
              </a:ext>
            </a:extLst>
          </p:cNvPr>
          <p:cNvSpPr>
            <a:spLocks noGrp="1"/>
          </p:cNvSpPr>
          <p:nvPr>
            <p:ph type="sldNum" sz="quarter" idx="12"/>
          </p:nvPr>
        </p:nvSpPr>
        <p:spPr/>
        <p:txBody>
          <a:bodyPr/>
          <a:lstStyle/>
          <a:p>
            <a:fld id="{411327A3-A8DF-4020-B6EB-0F7DE64A84DE}" type="slidenum">
              <a:rPr lang="hr-HR" smtClean="0"/>
              <a:t>‹#›</a:t>
            </a:fld>
            <a:endParaRPr lang="hr-HR"/>
          </a:p>
        </p:txBody>
      </p:sp>
    </p:spTree>
    <p:extLst>
      <p:ext uri="{BB962C8B-B14F-4D97-AF65-F5344CB8AC3E}">
        <p14:creationId xmlns:p14="http://schemas.microsoft.com/office/powerpoint/2010/main" val="2158652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479E6F-A6D4-4E93-B7D1-31D232A348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a:extLst>
              <a:ext uri="{FF2B5EF4-FFF2-40B4-BE49-F238E27FC236}">
                <a16:creationId xmlns:a16="http://schemas.microsoft.com/office/drawing/2014/main" id="{51F81F73-1074-486E-B761-4CA55258E5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a:extLst>
              <a:ext uri="{FF2B5EF4-FFF2-40B4-BE49-F238E27FC236}">
                <a16:creationId xmlns:a16="http://schemas.microsoft.com/office/drawing/2014/main" id="{8B944830-9A21-4832-959F-A8D95C5FF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32ED91-F7A8-4480-BA35-72E3710CB230}" type="datetime1">
              <a:rPr lang="hr-HR" smtClean="0"/>
              <a:t>30.06.2020.</a:t>
            </a:fld>
            <a:endParaRPr lang="hr-HR"/>
          </a:p>
        </p:txBody>
      </p:sp>
      <p:sp>
        <p:nvSpPr>
          <p:cNvPr id="5" name="Footer Placeholder 4">
            <a:extLst>
              <a:ext uri="{FF2B5EF4-FFF2-40B4-BE49-F238E27FC236}">
                <a16:creationId xmlns:a16="http://schemas.microsoft.com/office/drawing/2014/main" id="{22D45894-7CB8-430C-9947-CAFE238C24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a:extLst>
              <a:ext uri="{FF2B5EF4-FFF2-40B4-BE49-F238E27FC236}">
                <a16:creationId xmlns:a16="http://schemas.microsoft.com/office/drawing/2014/main" id="{B23DDA5C-9D2B-4465-9F1C-FB082A8DA1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327A3-A8DF-4020-B6EB-0F7DE64A84DE}" type="slidenum">
              <a:rPr lang="hr-HR" smtClean="0"/>
              <a:t>‹#›</a:t>
            </a:fld>
            <a:endParaRPr lang="hr-HR"/>
          </a:p>
        </p:txBody>
      </p:sp>
    </p:spTree>
    <p:extLst>
      <p:ext uri="{BB962C8B-B14F-4D97-AF65-F5344CB8AC3E}">
        <p14:creationId xmlns:p14="http://schemas.microsoft.com/office/powerpoint/2010/main" val="3096920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AECA2-E33A-46A5-A42F-4F9F88CFC4E6}"/>
              </a:ext>
            </a:extLst>
          </p:cNvPr>
          <p:cNvSpPr>
            <a:spLocks noGrp="1"/>
          </p:cNvSpPr>
          <p:nvPr>
            <p:ph type="ctrTitle"/>
          </p:nvPr>
        </p:nvSpPr>
        <p:spPr/>
        <p:txBody>
          <a:bodyPr/>
          <a:lstStyle/>
          <a:p>
            <a:r>
              <a:rPr lang="hr-HR" dirty="0">
                <a:latin typeface="IBM Plex Sans SemiBold" panose="020B0703050203000203" pitchFamily="34" charset="0"/>
              </a:rPr>
              <a:t>Predviđanje složenosti sudskih predmeta</a:t>
            </a:r>
          </a:p>
        </p:txBody>
      </p:sp>
      <p:sp>
        <p:nvSpPr>
          <p:cNvPr id="3" name="Subtitle 2">
            <a:extLst>
              <a:ext uri="{FF2B5EF4-FFF2-40B4-BE49-F238E27FC236}">
                <a16:creationId xmlns:a16="http://schemas.microsoft.com/office/drawing/2014/main" id="{B3688C25-87A1-4874-9653-DDDDBA9B7A74}"/>
              </a:ext>
            </a:extLst>
          </p:cNvPr>
          <p:cNvSpPr>
            <a:spLocks noGrp="1"/>
          </p:cNvSpPr>
          <p:nvPr>
            <p:ph type="subTitle" idx="1"/>
          </p:nvPr>
        </p:nvSpPr>
        <p:spPr/>
        <p:txBody>
          <a:bodyPr>
            <a:normAutofit/>
          </a:bodyPr>
          <a:lstStyle/>
          <a:p>
            <a:r>
              <a:rPr lang="hr-HR" sz="3200" dirty="0"/>
              <a:t>Dodatne mogućnosti nad podacima</a:t>
            </a:r>
          </a:p>
        </p:txBody>
      </p:sp>
      <p:sp>
        <p:nvSpPr>
          <p:cNvPr id="4" name="Slide Number Placeholder 3">
            <a:extLst>
              <a:ext uri="{FF2B5EF4-FFF2-40B4-BE49-F238E27FC236}">
                <a16:creationId xmlns:a16="http://schemas.microsoft.com/office/drawing/2014/main" id="{2FF57CC9-904D-46A8-A502-B41D78579BD4}"/>
              </a:ext>
            </a:extLst>
          </p:cNvPr>
          <p:cNvSpPr>
            <a:spLocks noGrp="1"/>
          </p:cNvSpPr>
          <p:nvPr>
            <p:ph type="sldNum" sz="quarter" idx="12"/>
          </p:nvPr>
        </p:nvSpPr>
        <p:spPr/>
        <p:txBody>
          <a:bodyPr/>
          <a:lstStyle/>
          <a:p>
            <a:fld id="{411327A3-A8DF-4020-B6EB-0F7DE64A84DE}" type="slidenum">
              <a:rPr lang="hr-HR" smtClean="0"/>
              <a:t>1</a:t>
            </a:fld>
            <a:endParaRPr lang="hr-HR"/>
          </a:p>
        </p:txBody>
      </p:sp>
    </p:spTree>
    <p:extLst>
      <p:ext uri="{BB962C8B-B14F-4D97-AF65-F5344CB8AC3E}">
        <p14:creationId xmlns:p14="http://schemas.microsoft.com/office/powerpoint/2010/main" val="3565072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F6F32-A8CC-43FF-843C-98D530960B96}"/>
              </a:ext>
            </a:extLst>
          </p:cNvPr>
          <p:cNvSpPr>
            <a:spLocks noGrp="1"/>
          </p:cNvSpPr>
          <p:nvPr>
            <p:ph type="title"/>
          </p:nvPr>
        </p:nvSpPr>
        <p:spPr>
          <a:xfrm>
            <a:off x="612648" y="1078992"/>
            <a:ext cx="6268770" cy="1536192"/>
          </a:xfrm>
        </p:spPr>
        <p:txBody>
          <a:bodyPr anchor="b">
            <a:noAutofit/>
          </a:bodyPr>
          <a:lstStyle/>
          <a:p>
            <a:pPr algn="ctr"/>
            <a:r>
              <a:rPr lang="hr-HR" sz="4800" dirty="0">
                <a:solidFill>
                  <a:srgbClr val="262626"/>
                </a:solidFill>
                <a:latin typeface="IBM Plex Sans SemiBold" panose="020B0703050203000203" pitchFamily="34" charset="0"/>
              </a:rPr>
              <a:t>Utjecaj atributa predmeta </a:t>
            </a:r>
            <a:br>
              <a:rPr lang="hr-HR" sz="4800" dirty="0">
                <a:solidFill>
                  <a:srgbClr val="262626"/>
                </a:solidFill>
                <a:latin typeface="IBM Plex Sans SemiBold" panose="020B0703050203000203" pitchFamily="34" charset="0"/>
              </a:rPr>
            </a:br>
            <a:r>
              <a:rPr lang="hr-HR" sz="4800" dirty="0">
                <a:solidFill>
                  <a:srgbClr val="262626"/>
                </a:solidFill>
                <a:latin typeface="IBM Plex Sans SemiBold" panose="020B0703050203000203" pitchFamily="34" charset="0"/>
              </a:rPr>
              <a:t>(Feature importance)</a:t>
            </a:r>
            <a:endParaRPr lang="hr-HR" dirty="0">
              <a:latin typeface="IBM Plex Sans SemiBold" panose="020B0703050203000203" pitchFamily="34" charset="0"/>
            </a:endParaRPr>
          </a:p>
        </p:txBody>
      </p:sp>
      <p:sp>
        <p:nvSpPr>
          <p:cNvPr id="3" name="Content Placeholder 2">
            <a:extLst>
              <a:ext uri="{FF2B5EF4-FFF2-40B4-BE49-F238E27FC236}">
                <a16:creationId xmlns:a16="http://schemas.microsoft.com/office/drawing/2014/main" id="{648F6836-54D7-45DC-92CD-6C576B929C74}"/>
              </a:ext>
            </a:extLst>
          </p:cNvPr>
          <p:cNvSpPr>
            <a:spLocks noGrp="1"/>
          </p:cNvSpPr>
          <p:nvPr>
            <p:ph idx="1"/>
          </p:nvPr>
        </p:nvSpPr>
        <p:spPr>
          <a:xfrm>
            <a:off x="615458" y="3355848"/>
            <a:ext cx="6268770" cy="2825496"/>
          </a:xfrm>
        </p:spPr>
        <p:txBody>
          <a:bodyPr>
            <a:normAutofit/>
          </a:bodyPr>
          <a:lstStyle/>
          <a:p>
            <a:r>
              <a:rPr lang="hr-HR" sz="2200" dirty="0">
                <a:latin typeface="IBM Plex Sans Light" panose="020B0403050203000203" pitchFamily="34" charset="0"/>
              </a:rPr>
              <a:t>Prikazane su varijable koje su sudjelovale u treniranju modela</a:t>
            </a:r>
            <a:r>
              <a:rPr lang="en-US" sz="2200" dirty="0">
                <a:latin typeface="IBM Plex Sans Light" panose="020B0403050203000203" pitchFamily="34" charset="0"/>
              </a:rPr>
              <a:t> </a:t>
            </a:r>
            <a:r>
              <a:rPr lang="en-US" sz="2200" dirty="0" err="1">
                <a:latin typeface="IBM Plex Sans Light" panose="020B0403050203000203" pitchFamily="34" charset="0"/>
              </a:rPr>
              <a:t>i</a:t>
            </a:r>
            <a:r>
              <a:rPr lang="en-US" sz="2200" dirty="0">
                <a:latin typeface="IBM Plex Sans Light" panose="020B0403050203000203" pitchFamily="34" charset="0"/>
              </a:rPr>
              <a:t> </a:t>
            </a:r>
            <a:r>
              <a:rPr lang="en-US" sz="2200" dirty="0" err="1">
                <a:latin typeface="IBM Plex Sans Light" panose="020B0403050203000203" pitchFamily="34" charset="0"/>
              </a:rPr>
              <a:t>njihov</a:t>
            </a:r>
            <a:r>
              <a:rPr lang="en-US" sz="2200" dirty="0">
                <a:latin typeface="IBM Plex Sans Light" panose="020B0403050203000203" pitchFamily="34" charset="0"/>
              </a:rPr>
              <a:t> </a:t>
            </a:r>
            <a:r>
              <a:rPr lang="en-US" sz="2200" dirty="0" err="1">
                <a:latin typeface="IBM Plex Sans Light" panose="020B0403050203000203" pitchFamily="34" charset="0"/>
              </a:rPr>
              <a:t>utjecaj</a:t>
            </a:r>
            <a:r>
              <a:rPr lang="en-US" sz="2200" dirty="0">
                <a:latin typeface="IBM Plex Sans Light" panose="020B0403050203000203" pitchFamily="34" charset="0"/>
              </a:rPr>
              <a:t> </a:t>
            </a:r>
            <a:r>
              <a:rPr lang="en-US" sz="2200" dirty="0" err="1">
                <a:latin typeface="IBM Plex Sans Light" panose="020B0403050203000203" pitchFamily="34" charset="0"/>
              </a:rPr>
              <a:t>na</a:t>
            </a:r>
            <a:r>
              <a:rPr lang="en-US" sz="2200" dirty="0">
                <a:latin typeface="IBM Plex Sans Light" panose="020B0403050203000203" pitchFamily="34" charset="0"/>
              </a:rPr>
              <a:t> </a:t>
            </a:r>
            <a:r>
              <a:rPr lang="en-US" sz="2200" dirty="0" err="1">
                <a:latin typeface="IBM Plex Sans Light" panose="020B0403050203000203" pitchFamily="34" charset="0"/>
              </a:rPr>
              <a:t>rezultat</a:t>
            </a:r>
            <a:r>
              <a:rPr lang="en-US" sz="2200" dirty="0">
                <a:latin typeface="IBM Plex Sans Light" panose="020B0403050203000203" pitchFamily="34" charset="0"/>
              </a:rPr>
              <a:t> </a:t>
            </a:r>
            <a:r>
              <a:rPr lang="en-US" sz="2200" dirty="0" err="1">
                <a:latin typeface="IBM Plex Sans Light" panose="020B0403050203000203" pitchFamily="34" charset="0"/>
              </a:rPr>
              <a:t>modela</a:t>
            </a:r>
            <a:r>
              <a:rPr lang="en-US" sz="2200" dirty="0">
                <a:latin typeface="IBM Plex Sans Light" panose="020B0403050203000203" pitchFamily="34" charset="0"/>
              </a:rPr>
              <a:t>.</a:t>
            </a:r>
            <a:endParaRPr lang="hr-HR" sz="2200" dirty="0">
              <a:latin typeface="IBM Plex Sans Light" panose="020B0403050203000203" pitchFamily="34" charset="0"/>
            </a:endParaRPr>
          </a:p>
          <a:p>
            <a:r>
              <a:rPr lang="en-US" sz="2200" dirty="0" err="1">
                <a:latin typeface="IBM Plex Sans Light" panose="020B0403050203000203" pitchFamily="34" charset="0"/>
              </a:rPr>
              <a:t>Vidimo</a:t>
            </a:r>
            <a:r>
              <a:rPr lang="en-US" sz="2200" dirty="0">
                <a:latin typeface="IBM Plex Sans Light" panose="020B0403050203000203" pitchFamily="34" charset="0"/>
              </a:rPr>
              <a:t> da </a:t>
            </a:r>
            <a:r>
              <a:rPr lang="en-US" sz="2200" dirty="0" err="1">
                <a:latin typeface="IBM Plex Sans Light" panose="020B0403050203000203" pitchFamily="34" charset="0"/>
              </a:rPr>
              <a:t>nam</a:t>
            </a:r>
            <a:r>
              <a:rPr lang="en-US" sz="2200" dirty="0">
                <a:latin typeface="IBM Plex Sans Light" panose="020B0403050203000203" pitchFamily="34" charset="0"/>
              </a:rPr>
              <a:t> </a:t>
            </a:r>
            <a:r>
              <a:rPr lang="en-US" sz="2200" dirty="0" err="1">
                <a:latin typeface="IBM Plex Sans Light" panose="020B0403050203000203" pitchFamily="34" charset="0"/>
              </a:rPr>
              <a:t>varijabla</a:t>
            </a:r>
            <a:r>
              <a:rPr lang="hr-HR" sz="2200" dirty="0">
                <a:latin typeface="IBM Plex Sans Light" panose="020B0403050203000203" pitchFamily="34" charset="0"/>
              </a:rPr>
              <a:t> koja određuje </a:t>
            </a:r>
            <a:r>
              <a:rPr lang="hr-HR" sz="2400" b="1" dirty="0">
                <a:latin typeface="IBM Plex Sans Light" panose="020B0403050203000203" pitchFamily="34" charset="0"/>
              </a:rPr>
              <a:t>vrstu </a:t>
            </a:r>
            <a:r>
              <a:rPr lang="en-US" sz="2400" b="1" dirty="0" err="1">
                <a:latin typeface="IBM Plex Sans Light" panose="020B0403050203000203" pitchFamily="34" charset="0"/>
              </a:rPr>
              <a:t>predmeta</a:t>
            </a:r>
            <a:r>
              <a:rPr lang="en-US" sz="2400" b="1" dirty="0">
                <a:latin typeface="IBM Plex Sans Light" panose="020B0403050203000203" pitchFamily="34" charset="0"/>
              </a:rPr>
              <a:t> </a:t>
            </a:r>
            <a:r>
              <a:rPr lang="hr-HR" sz="2200" dirty="0">
                <a:latin typeface="IBM Plex Sans Light" panose="020B0403050203000203" pitchFamily="34" charset="0"/>
              </a:rPr>
              <a:t>(</a:t>
            </a:r>
            <a:r>
              <a:rPr lang="en-US" sz="2200" dirty="0" err="1">
                <a:latin typeface="IBM Plex Sans Light" panose="020B0403050203000203" pitchFamily="34" charset="0"/>
              </a:rPr>
              <a:t>vrstapredmeta_dummy</a:t>
            </a:r>
            <a:r>
              <a:rPr lang="hr-HR" sz="2200" dirty="0">
                <a:latin typeface="IBM Plex Sans Light" panose="020B0403050203000203" pitchFamily="34" charset="0"/>
              </a:rPr>
              <a:t>)</a:t>
            </a:r>
            <a:r>
              <a:rPr lang="en-US" sz="2200" dirty="0">
                <a:latin typeface="IBM Plex Sans Light" panose="020B0403050203000203" pitchFamily="34" charset="0"/>
              </a:rPr>
              <a:t>  </a:t>
            </a:r>
            <a:r>
              <a:rPr lang="en-US" sz="2200" dirty="0" err="1">
                <a:latin typeface="IBM Plex Sans Light" panose="020B0403050203000203" pitchFamily="34" charset="0"/>
              </a:rPr>
              <a:t>najviše</a:t>
            </a:r>
            <a:r>
              <a:rPr lang="en-US" sz="2200" dirty="0">
                <a:latin typeface="IBM Plex Sans Light" panose="020B0403050203000203" pitchFamily="34" charset="0"/>
              </a:rPr>
              <a:t> </a:t>
            </a:r>
            <a:r>
              <a:rPr lang="en-US" sz="2200" dirty="0" err="1">
                <a:latin typeface="IBM Plex Sans Light" panose="020B0403050203000203" pitchFamily="34" charset="0"/>
              </a:rPr>
              <a:t>utječe</a:t>
            </a:r>
            <a:r>
              <a:rPr lang="en-US" sz="2200" dirty="0">
                <a:latin typeface="IBM Plex Sans Light" panose="020B0403050203000203" pitchFamily="34" charset="0"/>
              </a:rPr>
              <a:t> </a:t>
            </a:r>
            <a:r>
              <a:rPr lang="en-US" sz="2200" dirty="0" err="1">
                <a:latin typeface="IBM Plex Sans Light" panose="020B0403050203000203" pitchFamily="34" charset="0"/>
              </a:rPr>
              <a:t>na</a:t>
            </a:r>
            <a:r>
              <a:rPr lang="en-US" sz="2200" dirty="0">
                <a:latin typeface="IBM Plex Sans Light" panose="020B0403050203000203" pitchFamily="34" charset="0"/>
              </a:rPr>
              <a:t> </a:t>
            </a:r>
            <a:r>
              <a:rPr lang="en-US" sz="2200" dirty="0" err="1">
                <a:latin typeface="IBM Plex Sans Light" panose="020B0403050203000203" pitchFamily="34" charset="0"/>
              </a:rPr>
              <a:t>rezultat</a:t>
            </a:r>
            <a:r>
              <a:rPr lang="en-US" sz="2200" dirty="0">
                <a:latin typeface="IBM Plex Sans Light" panose="020B0403050203000203" pitchFamily="34" charset="0"/>
              </a:rPr>
              <a:t> </a:t>
            </a:r>
            <a:r>
              <a:rPr lang="en-US" sz="2200" dirty="0" err="1">
                <a:latin typeface="IBM Plex Sans Light" panose="020B0403050203000203" pitchFamily="34" charset="0"/>
              </a:rPr>
              <a:t>modela</a:t>
            </a:r>
            <a:r>
              <a:rPr lang="en-US" sz="2200" dirty="0">
                <a:latin typeface="IBM Plex Sans Light" panose="020B0403050203000203" pitchFamily="34" charset="0"/>
              </a:rPr>
              <a:t>. </a:t>
            </a:r>
          </a:p>
          <a:p>
            <a:endParaRPr lang="hr-HR" sz="2200" dirty="0"/>
          </a:p>
        </p:txBody>
      </p:sp>
      <p:pic>
        <p:nvPicPr>
          <p:cNvPr id="9" name="Picture 8">
            <a:extLst>
              <a:ext uri="{FF2B5EF4-FFF2-40B4-BE49-F238E27FC236}">
                <a16:creationId xmlns:a16="http://schemas.microsoft.com/office/drawing/2014/main" id="{D3FFFF1F-FD67-4417-A82E-E4F0D5354FF0}"/>
              </a:ext>
            </a:extLst>
          </p:cNvPr>
          <p:cNvPicPr>
            <a:picLocks noChangeAspect="1"/>
          </p:cNvPicPr>
          <p:nvPr/>
        </p:nvPicPr>
        <p:blipFill>
          <a:blip r:embed="rId3"/>
          <a:stretch>
            <a:fillRect/>
          </a:stretch>
        </p:blipFill>
        <p:spPr>
          <a:xfrm>
            <a:off x="8016949" y="784134"/>
            <a:ext cx="3792612" cy="5212630"/>
          </a:xfrm>
          <a:prstGeom prst="rect">
            <a:avLst/>
          </a:prstGeom>
        </p:spPr>
      </p:pic>
      <p:sp>
        <p:nvSpPr>
          <p:cNvPr id="4" name="Slide Number Placeholder 3">
            <a:extLst>
              <a:ext uri="{FF2B5EF4-FFF2-40B4-BE49-F238E27FC236}">
                <a16:creationId xmlns:a16="http://schemas.microsoft.com/office/drawing/2014/main" id="{E41E44CC-5993-46E4-A891-0BCB2149B0D5}"/>
              </a:ext>
            </a:extLst>
          </p:cNvPr>
          <p:cNvSpPr>
            <a:spLocks noGrp="1"/>
          </p:cNvSpPr>
          <p:nvPr>
            <p:ph type="sldNum" sz="quarter" idx="12"/>
          </p:nvPr>
        </p:nvSpPr>
        <p:spPr/>
        <p:txBody>
          <a:bodyPr/>
          <a:lstStyle/>
          <a:p>
            <a:fld id="{411327A3-A8DF-4020-B6EB-0F7DE64A84DE}" type="slidenum">
              <a:rPr lang="hr-HR" smtClean="0"/>
              <a:t>10</a:t>
            </a:fld>
            <a:endParaRPr lang="hr-HR"/>
          </a:p>
        </p:txBody>
      </p:sp>
    </p:spTree>
    <p:extLst>
      <p:ext uri="{BB962C8B-B14F-4D97-AF65-F5344CB8AC3E}">
        <p14:creationId xmlns:p14="http://schemas.microsoft.com/office/powerpoint/2010/main" val="3856735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F7D16-490E-4E76-B2D8-7A44752DEA5C}"/>
              </a:ext>
            </a:extLst>
          </p:cNvPr>
          <p:cNvSpPr>
            <a:spLocks noGrp="1"/>
          </p:cNvSpPr>
          <p:nvPr>
            <p:ph type="title"/>
          </p:nvPr>
        </p:nvSpPr>
        <p:spPr/>
        <p:txBody>
          <a:bodyPr/>
          <a:lstStyle/>
          <a:p>
            <a:r>
              <a:rPr lang="hr-HR" dirty="0">
                <a:latin typeface="IBM Plex Sans SemiBold" panose="020B0703050203000203" pitchFamily="34" charset="0"/>
              </a:rPr>
              <a:t>Primjene i primjeri tehnika umjetne inteligencije (AI)</a:t>
            </a:r>
          </a:p>
        </p:txBody>
      </p:sp>
      <p:sp>
        <p:nvSpPr>
          <p:cNvPr id="3" name="Content Placeholder 2">
            <a:extLst>
              <a:ext uri="{FF2B5EF4-FFF2-40B4-BE49-F238E27FC236}">
                <a16:creationId xmlns:a16="http://schemas.microsoft.com/office/drawing/2014/main" id="{7A5308CC-2C6F-445E-8626-0F05BC36A157}"/>
              </a:ext>
            </a:extLst>
          </p:cNvPr>
          <p:cNvSpPr>
            <a:spLocks noGrp="1"/>
          </p:cNvSpPr>
          <p:nvPr>
            <p:ph idx="1"/>
          </p:nvPr>
        </p:nvSpPr>
        <p:spPr/>
        <p:txBody>
          <a:bodyPr/>
          <a:lstStyle/>
          <a:p>
            <a:r>
              <a:rPr lang="hr-HR" dirty="0"/>
              <a:t>Automatska anonimizacija sudskih odluka, IBM pripremio pilot – korištena tehnika je Obrada prirodnog jezika (Natural language processing)</a:t>
            </a:r>
          </a:p>
          <a:p>
            <a:r>
              <a:rPr lang="hr-HR" dirty="0"/>
              <a:t>Dodatna podrška građanima – korištena tehinika Chatbot</a:t>
            </a:r>
          </a:p>
          <a:p>
            <a:r>
              <a:rPr lang="hr-HR" dirty="0"/>
              <a:t>Pokazani primjeri u prezentaciji – korištena tehnika nadziranog strojnog učenja (Supervised machine learning)</a:t>
            </a:r>
          </a:p>
          <a:p>
            <a:r>
              <a:rPr lang="hr-HR" dirty="0"/>
              <a:t>Postoje i mnoge druge tehnike i algoritmi koji se koriste, samo je potrebno uz znanje poslovnih stručnjaka odrediti koja je poslovna potreba i prema tome prilagoditi tehniku i algoritam. </a:t>
            </a:r>
          </a:p>
        </p:txBody>
      </p:sp>
      <p:sp>
        <p:nvSpPr>
          <p:cNvPr id="4" name="Slide Number Placeholder 3">
            <a:extLst>
              <a:ext uri="{FF2B5EF4-FFF2-40B4-BE49-F238E27FC236}">
                <a16:creationId xmlns:a16="http://schemas.microsoft.com/office/drawing/2014/main" id="{7FF0DCD3-5554-4E9B-99D9-A0CC150DBDC3}"/>
              </a:ext>
            </a:extLst>
          </p:cNvPr>
          <p:cNvSpPr>
            <a:spLocks noGrp="1"/>
          </p:cNvSpPr>
          <p:nvPr>
            <p:ph type="sldNum" sz="quarter" idx="12"/>
          </p:nvPr>
        </p:nvSpPr>
        <p:spPr/>
        <p:txBody>
          <a:bodyPr/>
          <a:lstStyle/>
          <a:p>
            <a:fld id="{411327A3-A8DF-4020-B6EB-0F7DE64A84DE}" type="slidenum">
              <a:rPr lang="hr-HR" smtClean="0"/>
              <a:t>11</a:t>
            </a:fld>
            <a:endParaRPr lang="hr-HR"/>
          </a:p>
        </p:txBody>
      </p:sp>
    </p:spTree>
    <p:extLst>
      <p:ext uri="{BB962C8B-B14F-4D97-AF65-F5344CB8AC3E}">
        <p14:creationId xmlns:p14="http://schemas.microsoft.com/office/powerpoint/2010/main" val="2301681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C157E1E-8020-431B-A610-A39D801FB858}"/>
              </a:ext>
            </a:extLst>
          </p:cNvPr>
          <p:cNvSpPr txBox="1"/>
          <p:nvPr/>
        </p:nvSpPr>
        <p:spPr>
          <a:xfrm>
            <a:off x="4407613" y="2332234"/>
            <a:ext cx="3554859" cy="1107996"/>
          </a:xfrm>
          <a:prstGeom prst="rect">
            <a:avLst/>
          </a:prstGeom>
          <a:noFill/>
        </p:spPr>
        <p:txBody>
          <a:bodyPr wrap="square" rtlCol="0">
            <a:spAutoFit/>
          </a:bodyPr>
          <a:lstStyle/>
          <a:p>
            <a:r>
              <a:rPr lang="hr-HR" sz="6600" dirty="0">
                <a:latin typeface="IBM Plex Sans SemiBold" panose="020B0703050203000203" pitchFamily="34" charset="0"/>
              </a:rPr>
              <a:t>Hvala!</a:t>
            </a:r>
          </a:p>
        </p:txBody>
      </p:sp>
      <p:sp>
        <p:nvSpPr>
          <p:cNvPr id="5" name="Slide Number Placeholder 4">
            <a:extLst>
              <a:ext uri="{FF2B5EF4-FFF2-40B4-BE49-F238E27FC236}">
                <a16:creationId xmlns:a16="http://schemas.microsoft.com/office/drawing/2014/main" id="{8B31E53B-A70F-4B61-BE95-F41D24F4C262}"/>
              </a:ext>
            </a:extLst>
          </p:cNvPr>
          <p:cNvSpPr>
            <a:spLocks noGrp="1"/>
          </p:cNvSpPr>
          <p:nvPr>
            <p:ph type="sldNum" sz="quarter" idx="12"/>
          </p:nvPr>
        </p:nvSpPr>
        <p:spPr/>
        <p:txBody>
          <a:bodyPr/>
          <a:lstStyle/>
          <a:p>
            <a:fld id="{411327A3-A8DF-4020-B6EB-0F7DE64A84DE}" type="slidenum">
              <a:rPr lang="hr-HR" smtClean="0"/>
              <a:t>12</a:t>
            </a:fld>
            <a:endParaRPr lang="hr-HR"/>
          </a:p>
        </p:txBody>
      </p:sp>
    </p:spTree>
    <p:extLst>
      <p:ext uri="{BB962C8B-B14F-4D97-AF65-F5344CB8AC3E}">
        <p14:creationId xmlns:p14="http://schemas.microsoft.com/office/powerpoint/2010/main" val="344630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405B-BEC1-430A-B9AA-71C0C943C32F}"/>
              </a:ext>
            </a:extLst>
          </p:cNvPr>
          <p:cNvSpPr>
            <a:spLocks noGrp="1"/>
          </p:cNvSpPr>
          <p:nvPr>
            <p:ph type="title"/>
          </p:nvPr>
        </p:nvSpPr>
        <p:spPr/>
        <p:txBody>
          <a:bodyPr/>
          <a:lstStyle/>
          <a:p>
            <a:r>
              <a:rPr lang="hr-HR" dirty="0">
                <a:latin typeface="IBM Plex Sans SemiBold" panose="020B0703050203000203" pitchFamily="34" charset="0"/>
              </a:rPr>
              <a:t>Poslovni problem</a:t>
            </a:r>
          </a:p>
        </p:txBody>
      </p:sp>
      <p:sp>
        <p:nvSpPr>
          <p:cNvPr id="3" name="Content Placeholder 2">
            <a:extLst>
              <a:ext uri="{FF2B5EF4-FFF2-40B4-BE49-F238E27FC236}">
                <a16:creationId xmlns:a16="http://schemas.microsoft.com/office/drawing/2014/main" id="{DE7BDB48-D14D-4EBC-9ACC-329EB86BEB41}"/>
              </a:ext>
            </a:extLst>
          </p:cNvPr>
          <p:cNvSpPr>
            <a:spLocks noGrp="1"/>
          </p:cNvSpPr>
          <p:nvPr>
            <p:ph idx="1"/>
          </p:nvPr>
        </p:nvSpPr>
        <p:spPr>
          <a:xfrm>
            <a:off x="838200" y="1520374"/>
            <a:ext cx="10515600" cy="5047916"/>
          </a:xfrm>
        </p:spPr>
        <p:txBody>
          <a:bodyPr>
            <a:normAutofit fontScale="92500" lnSpcReduction="10000"/>
          </a:bodyPr>
          <a:lstStyle/>
          <a:p>
            <a:pPr marL="0" indent="0">
              <a:buNone/>
            </a:pPr>
            <a:r>
              <a:rPr lang="hr-HR" b="1" dirty="0">
                <a:latin typeface="IBM Plex Sans SemiBold" panose="020B0703050203000203" pitchFamily="34" charset="0"/>
              </a:rPr>
              <a:t>Ideja:</a:t>
            </a:r>
          </a:p>
          <a:p>
            <a:pPr marL="0" indent="0">
              <a:buNone/>
            </a:pPr>
            <a:r>
              <a:rPr lang="hr-HR" dirty="0">
                <a:latin typeface="IBM Plex Sans Light" panose="020B0403050203000203" pitchFamily="34" charset="0"/>
              </a:rPr>
              <a:t>Smjestiti određeni sudski predmet u odgovarajuću kategoriju složenosti</a:t>
            </a:r>
            <a:r>
              <a:rPr lang="hr-HR" dirty="0">
                <a:solidFill>
                  <a:srgbClr val="FF0000"/>
                </a:solidFill>
                <a:latin typeface="IBM Plex Sans Light" panose="020B0403050203000203" pitchFamily="34" charset="0"/>
              </a:rPr>
              <a:t> </a:t>
            </a:r>
            <a:r>
              <a:rPr lang="hr-HR" dirty="0">
                <a:latin typeface="IBM Plex Sans Light" panose="020B0403050203000203" pitchFamily="34" charset="0"/>
              </a:rPr>
              <a:t>– prema predmetima s Općinskog suda (parnični postupci) i prema predmetima sa Županijskog suda</a:t>
            </a:r>
          </a:p>
          <a:p>
            <a:pPr marL="0" indent="0">
              <a:buNone/>
            </a:pPr>
            <a:endParaRPr lang="hr-HR" b="1" noProof="1">
              <a:latin typeface="IBM Plex Sans SemiBold" panose="020B0703050203000203" pitchFamily="34" charset="0"/>
            </a:endParaRPr>
          </a:p>
          <a:p>
            <a:pPr marL="0" indent="0">
              <a:buNone/>
            </a:pPr>
            <a:r>
              <a:rPr lang="hr-HR" b="1" dirty="0">
                <a:latin typeface="IBM Plex Sans SemiBold" panose="020B0703050203000203" pitchFamily="34" charset="0"/>
              </a:rPr>
              <a:t>Rješenje:</a:t>
            </a:r>
          </a:p>
          <a:p>
            <a:r>
              <a:rPr lang="hr-HR" dirty="0">
                <a:latin typeface="IBM Plex Sans Light" panose="020B0403050203000203" pitchFamily="34" charset="0"/>
              </a:rPr>
              <a:t>Definirane su kategorije složenosti predmeta prema utrošenom vremenu suca</a:t>
            </a:r>
            <a:endParaRPr lang="hr-HR" dirty="0">
              <a:solidFill>
                <a:srgbClr val="FF0000"/>
              </a:solidFill>
              <a:latin typeface="IBM Plex Sans Light" panose="020B0403050203000203" pitchFamily="34" charset="0"/>
            </a:endParaRPr>
          </a:p>
          <a:p>
            <a:r>
              <a:rPr lang="hr-HR" dirty="0">
                <a:latin typeface="IBM Plex Sans Light" panose="020B0403050203000203" pitchFamily="34" charset="0"/>
              </a:rPr>
              <a:t>Na temelju ostalih informacija, tj. karakteristika predmeta, naučili smo model kako prepoznati kojoj kategoriji pripada određeni sudski predmet, pri tome mu nismo dali informaciju o utrošenom vremenu sudaca. Na temelju naučenog, model će novim predmetima odrediti koja im je složenost.</a:t>
            </a:r>
          </a:p>
        </p:txBody>
      </p:sp>
      <p:sp>
        <p:nvSpPr>
          <p:cNvPr id="4" name="Slide Number Placeholder 3">
            <a:extLst>
              <a:ext uri="{FF2B5EF4-FFF2-40B4-BE49-F238E27FC236}">
                <a16:creationId xmlns:a16="http://schemas.microsoft.com/office/drawing/2014/main" id="{93FE6BD1-36DD-4279-B398-F3B12513D392}"/>
              </a:ext>
            </a:extLst>
          </p:cNvPr>
          <p:cNvSpPr>
            <a:spLocks noGrp="1"/>
          </p:cNvSpPr>
          <p:nvPr>
            <p:ph type="sldNum" sz="quarter" idx="12"/>
          </p:nvPr>
        </p:nvSpPr>
        <p:spPr/>
        <p:txBody>
          <a:bodyPr/>
          <a:lstStyle/>
          <a:p>
            <a:fld id="{411327A3-A8DF-4020-B6EB-0F7DE64A84DE}" type="slidenum">
              <a:rPr lang="hr-HR" smtClean="0"/>
              <a:t>2</a:t>
            </a:fld>
            <a:endParaRPr lang="hr-HR"/>
          </a:p>
        </p:txBody>
      </p:sp>
    </p:spTree>
    <p:extLst>
      <p:ext uri="{BB962C8B-B14F-4D97-AF65-F5344CB8AC3E}">
        <p14:creationId xmlns:p14="http://schemas.microsoft.com/office/powerpoint/2010/main" val="345043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825ABD-9620-4EBF-BBA2-F283699358F6}"/>
              </a:ext>
            </a:extLst>
          </p:cNvPr>
          <p:cNvSpPr>
            <a:spLocks noGrp="1"/>
          </p:cNvSpPr>
          <p:nvPr>
            <p:ph type="ctrTitle"/>
          </p:nvPr>
        </p:nvSpPr>
        <p:spPr/>
        <p:txBody>
          <a:bodyPr>
            <a:normAutofit fontScale="90000"/>
          </a:bodyPr>
          <a:lstStyle/>
          <a:p>
            <a:r>
              <a:rPr lang="hr-HR" dirty="0"/>
              <a:t>Podaci o predmetima s Općinskog suda </a:t>
            </a:r>
            <a:br>
              <a:rPr lang="hr-HR" dirty="0"/>
            </a:br>
            <a:r>
              <a:rPr lang="hr-HR" dirty="0"/>
              <a:t>(parnični postupci)</a:t>
            </a:r>
          </a:p>
        </p:txBody>
      </p:sp>
      <p:sp>
        <p:nvSpPr>
          <p:cNvPr id="5" name="Subtitle 4">
            <a:extLst>
              <a:ext uri="{FF2B5EF4-FFF2-40B4-BE49-F238E27FC236}">
                <a16:creationId xmlns:a16="http://schemas.microsoft.com/office/drawing/2014/main" id="{1DD2DB99-198D-4BE5-8108-E5547DF5160A}"/>
              </a:ext>
            </a:extLst>
          </p:cNvPr>
          <p:cNvSpPr>
            <a:spLocks noGrp="1"/>
          </p:cNvSpPr>
          <p:nvPr>
            <p:ph type="subTitle" idx="1"/>
          </p:nvPr>
        </p:nvSpPr>
        <p:spPr/>
        <p:txBody>
          <a:bodyPr/>
          <a:lstStyle/>
          <a:p>
            <a:r>
              <a:rPr lang="hr-HR" dirty="0"/>
              <a:t>Utrošeno vrijeme sudaca za pojedini predmet je procijenjeno prema Vrsti spora</a:t>
            </a:r>
          </a:p>
        </p:txBody>
      </p:sp>
      <p:sp>
        <p:nvSpPr>
          <p:cNvPr id="2" name="Slide Number Placeholder 1">
            <a:extLst>
              <a:ext uri="{FF2B5EF4-FFF2-40B4-BE49-F238E27FC236}">
                <a16:creationId xmlns:a16="http://schemas.microsoft.com/office/drawing/2014/main" id="{2137C8B4-8809-4C0B-961D-76F9581D1387}"/>
              </a:ext>
            </a:extLst>
          </p:cNvPr>
          <p:cNvSpPr>
            <a:spLocks noGrp="1"/>
          </p:cNvSpPr>
          <p:nvPr>
            <p:ph type="sldNum" sz="quarter" idx="12"/>
          </p:nvPr>
        </p:nvSpPr>
        <p:spPr/>
        <p:txBody>
          <a:bodyPr/>
          <a:lstStyle/>
          <a:p>
            <a:fld id="{411327A3-A8DF-4020-B6EB-0F7DE64A84DE}" type="slidenum">
              <a:rPr lang="hr-HR" smtClean="0"/>
              <a:t>3</a:t>
            </a:fld>
            <a:endParaRPr lang="hr-HR"/>
          </a:p>
        </p:txBody>
      </p:sp>
    </p:spTree>
    <p:extLst>
      <p:ext uri="{BB962C8B-B14F-4D97-AF65-F5344CB8AC3E}">
        <p14:creationId xmlns:p14="http://schemas.microsoft.com/office/powerpoint/2010/main" val="726807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D20E0-FF48-4005-BD4F-D7B9A0A33B78}"/>
              </a:ext>
            </a:extLst>
          </p:cNvPr>
          <p:cNvSpPr>
            <a:spLocks noGrp="1"/>
          </p:cNvSpPr>
          <p:nvPr>
            <p:ph type="title"/>
          </p:nvPr>
        </p:nvSpPr>
        <p:spPr>
          <a:xfrm>
            <a:off x="1223161" y="429387"/>
            <a:ext cx="9745678" cy="1325373"/>
          </a:xfrm>
        </p:spPr>
        <p:txBody>
          <a:bodyPr anchor="b">
            <a:normAutofit/>
          </a:bodyPr>
          <a:lstStyle/>
          <a:p>
            <a:pPr algn="l"/>
            <a:r>
              <a:rPr lang="hr-HR" dirty="0">
                <a:solidFill>
                  <a:srgbClr val="262626"/>
                </a:solidFill>
                <a:latin typeface="IBM Plex Sans SemiBold" panose="020B0703050203000203" pitchFamily="34" charset="0"/>
              </a:rPr>
              <a:t>Podjela na kategorije složenosti</a:t>
            </a:r>
            <a:endParaRPr lang="en-US" b="1" dirty="0">
              <a:solidFill>
                <a:srgbClr val="262626"/>
              </a:solidFill>
              <a:latin typeface="IBM Plex Sans Light" panose="020B0403050203000203" pitchFamily="34" charset="0"/>
            </a:endParaRPr>
          </a:p>
        </p:txBody>
      </p:sp>
      <p:sp>
        <p:nvSpPr>
          <p:cNvPr id="9" name="Content Placeholder 8">
            <a:extLst>
              <a:ext uri="{FF2B5EF4-FFF2-40B4-BE49-F238E27FC236}">
                <a16:creationId xmlns:a16="http://schemas.microsoft.com/office/drawing/2014/main" id="{3571FAC5-FE57-4A5C-BEC4-145E992B52B7}"/>
              </a:ext>
            </a:extLst>
          </p:cNvPr>
          <p:cNvSpPr>
            <a:spLocks noGrp="1"/>
          </p:cNvSpPr>
          <p:nvPr>
            <p:ph idx="1"/>
          </p:nvPr>
        </p:nvSpPr>
        <p:spPr>
          <a:xfrm>
            <a:off x="1223161" y="2049138"/>
            <a:ext cx="3381891" cy="4294676"/>
          </a:xfrm>
        </p:spPr>
        <p:txBody>
          <a:bodyPr>
            <a:normAutofit/>
          </a:bodyPr>
          <a:lstStyle/>
          <a:p>
            <a:r>
              <a:rPr lang="en-US" sz="1800" b="1" dirty="0">
                <a:solidFill>
                  <a:srgbClr val="262626"/>
                </a:solidFill>
                <a:latin typeface="IBM Plex Sans Light" panose="020B0403050203000203" pitchFamily="34" charset="0"/>
              </a:rPr>
              <a:t>JEDNOSTAVAN PR</a:t>
            </a:r>
            <a:r>
              <a:rPr lang="hr-HR" sz="1800" b="1" dirty="0">
                <a:solidFill>
                  <a:srgbClr val="262626"/>
                </a:solidFill>
                <a:latin typeface="IBM Plex Sans Light" panose="020B0403050203000203" pitchFamily="34" charset="0"/>
              </a:rPr>
              <a:t>EDMET</a:t>
            </a:r>
            <a:r>
              <a:rPr lang="en-US" sz="1800" b="1" dirty="0">
                <a:solidFill>
                  <a:srgbClr val="262626"/>
                </a:solidFill>
                <a:latin typeface="IBM Plex Sans Light" panose="020B0403050203000203" pitchFamily="34" charset="0"/>
              </a:rPr>
              <a:t> </a:t>
            </a:r>
            <a:r>
              <a:rPr lang="en-US" sz="1800" dirty="0">
                <a:solidFill>
                  <a:srgbClr val="262626"/>
                </a:solidFill>
                <a:latin typeface="IBM Plex Sans Light" panose="020B0403050203000203" pitchFamily="34" charset="0"/>
              </a:rPr>
              <a:t>(</a:t>
            </a:r>
            <a:r>
              <a:rPr lang="hr-HR" sz="1800" dirty="0">
                <a:solidFill>
                  <a:srgbClr val="262626"/>
                </a:solidFill>
                <a:latin typeface="IBM Plex Sans Light" panose="020B0403050203000203" pitchFamily="34" charset="0"/>
              </a:rPr>
              <a:t>1</a:t>
            </a:r>
            <a:r>
              <a:rPr lang="en-US" sz="1800" dirty="0">
                <a:solidFill>
                  <a:srgbClr val="262626"/>
                </a:solidFill>
                <a:latin typeface="IBM Plex Sans Light" panose="020B0403050203000203" pitchFamily="34" charset="0"/>
              </a:rPr>
              <a:t>)</a:t>
            </a:r>
            <a:r>
              <a:rPr lang="hr-HR" sz="1800" dirty="0">
                <a:solidFill>
                  <a:srgbClr val="262626"/>
                </a:solidFill>
                <a:latin typeface="IBM Plex Sans Light" panose="020B0403050203000203" pitchFamily="34" charset="0"/>
              </a:rPr>
              <a:t> – utrošeno vrijeme suca do 500 minuta</a:t>
            </a:r>
            <a:br>
              <a:rPr lang="hr-HR" sz="1800" dirty="0">
                <a:solidFill>
                  <a:srgbClr val="262626"/>
                </a:solidFill>
                <a:latin typeface="IBM Plex Sans Light" panose="020B0403050203000203" pitchFamily="34" charset="0"/>
              </a:rPr>
            </a:br>
            <a:endParaRPr lang="en-US" sz="1800" dirty="0">
              <a:solidFill>
                <a:srgbClr val="262626"/>
              </a:solidFill>
              <a:latin typeface="IBM Plex Sans Light" panose="020B0403050203000203" pitchFamily="34" charset="0"/>
            </a:endParaRPr>
          </a:p>
          <a:p>
            <a:r>
              <a:rPr lang="en-US" sz="1800" b="1" dirty="0">
                <a:solidFill>
                  <a:srgbClr val="262626"/>
                </a:solidFill>
                <a:latin typeface="IBM Plex Sans Light" panose="020B0403050203000203" pitchFamily="34" charset="0"/>
              </a:rPr>
              <a:t>SREDNJE SLOŽEN PR</a:t>
            </a:r>
            <a:r>
              <a:rPr lang="hr-HR" sz="1800" b="1" dirty="0">
                <a:solidFill>
                  <a:srgbClr val="262626"/>
                </a:solidFill>
                <a:latin typeface="IBM Plex Sans Light" panose="020B0403050203000203" pitchFamily="34" charset="0"/>
              </a:rPr>
              <a:t>EDMET</a:t>
            </a:r>
            <a:r>
              <a:rPr lang="en-US" sz="1800" b="1" dirty="0">
                <a:solidFill>
                  <a:srgbClr val="262626"/>
                </a:solidFill>
                <a:latin typeface="IBM Plex Sans Light" panose="020B0403050203000203" pitchFamily="34" charset="0"/>
              </a:rPr>
              <a:t> </a:t>
            </a:r>
            <a:r>
              <a:rPr lang="en-US" sz="1800" dirty="0">
                <a:solidFill>
                  <a:srgbClr val="262626"/>
                </a:solidFill>
                <a:latin typeface="IBM Plex Sans Light" panose="020B0403050203000203" pitchFamily="34" charset="0"/>
              </a:rPr>
              <a:t>(</a:t>
            </a:r>
            <a:r>
              <a:rPr lang="hr-HR" sz="1800" dirty="0">
                <a:solidFill>
                  <a:srgbClr val="262626"/>
                </a:solidFill>
                <a:latin typeface="IBM Plex Sans Light" panose="020B0403050203000203" pitchFamily="34" charset="0"/>
              </a:rPr>
              <a:t>2</a:t>
            </a:r>
            <a:r>
              <a:rPr lang="en-US" sz="1800" dirty="0">
                <a:solidFill>
                  <a:srgbClr val="262626"/>
                </a:solidFill>
                <a:latin typeface="IBM Plex Sans Light" panose="020B0403050203000203" pitchFamily="34" charset="0"/>
              </a:rPr>
              <a:t>)</a:t>
            </a:r>
            <a:r>
              <a:rPr lang="hr-HR" sz="1800" dirty="0">
                <a:solidFill>
                  <a:srgbClr val="262626"/>
                </a:solidFill>
                <a:latin typeface="IBM Plex Sans Light" panose="020B0403050203000203" pitchFamily="34" charset="0"/>
              </a:rPr>
              <a:t> – utrošeno vrijeme suca</a:t>
            </a:r>
            <a:r>
              <a:rPr lang="en-US" sz="1800" dirty="0">
                <a:solidFill>
                  <a:srgbClr val="262626"/>
                </a:solidFill>
                <a:latin typeface="IBM Plex Sans Light" panose="020B0403050203000203" pitchFamily="34" charset="0"/>
              </a:rPr>
              <a:t> od</a:t>
            </a:r>
            <a:r>
              <a:rPr lang="hr-HR" sz="1800" dirty="0">
                <a:solidFill>
                  <a:srgbClr val="262626"/>
                </a:solidFill>
                <a:latin typeface="IBM Plex Sans Light" panose="020B0403050203000203" pitchFamily="34" charset="0"/>
              </a:rPr>
              <a:t> 500 do 680 minuta</a:t>
            </a:r>
            <a:br>
              <a:rPr lang="hr-HR" sz="1800" dirty="0">
                <a:solidFill>
                  <a:srgbClr val="262626"/>
                </a:solidFill>
                <a:latin typeface="IBM Plex Sans Light" panose="020B0403050203000203" pitchFamily="34" charset="0"/>
              </a:rPr>
            </a:br>
            <a:endParaRPr lang="hr-HR" sz="1800" dirty="0">
              <a:solidFill>
                <a:srgbClr val="262626"/>
              </a:solidFill>
              <a:latin typeface="IBM Plex Sans Light" panose="020B0403050203000203" pitchFamily="34" charset="0"/>
            </a:endParaRPr>
          </a:p>
          <a:p>
            <a:r>
              <a:rPr lang="en-US" sz="1800" b="1" dirty="0">
                <a:solidFill>
                  <a:srgbClr val="262626"/>
                </a:solidFill>
                <a:latin typeface="IBM Plex Sans Light" panose="020B0403050203000203" pitchFamily="34" charset="0"/>
              </a:rPr>
              <a:t>SLOŽEN PR</a:t>
            </a:r>
            <a:r>
              <a:rPr lang="hr-HR" sz="1800" b="1" dirty="0">
                <a:solidFill>
                  <a:srgbClr val="262626"/>
                </a:solidFill>
                <a:latin typeface="IBM Plex Sans Light" panose="020B0403050203000203" pitchFamily="34" charset="0"/>
              </a:rPr>
              <a:t>EDMET</a:t>
            </a:r>
            <a:r>
              <a:rPr lang="en-US" sz="1800" b="1" dirty="0">
                <a:solidFill>
                  <a:srgbClr val="262626"/>
                </a:solidFill>
                <a:latin typeface="IBM Plex Sans Light" panose="020B0403050203000203" pitchFamily="34" charset="0"/>
              </a:rPr>
              <a:t> </a:t>
            </a:r>
            <a:r>
              <a:rPr lang="en-US" sz="1800" dirty="0">
                <a:solidFill>
                  <a:srgbClr val="262626"/>
                </a:solidFill>
                <a:latin typeface="IBM Plex Sans Light" panose="020B0403050203000203" pitchFamily="34" charset="0"/>
              </a:rPr>
              <a:t>(</a:t>
            </a:r>
            <a:r>
              <a:rPr lang="hr-HR" sz="1800" dirty="0">
                <a:solidFill>
                  <a:srgbClr val="262626"/>
                </a:solidFill>
                <a:latin typeface="IBM Plex Sans Light" panose="020B0403050203000203" pitchFamily="34" charset="0"/>
              </a:rPr>
              <a:t>3</a:t>
            </a:r>
            <a:r>
              <a:rPr lang="en-US" sz="1800" dirty="0">
                <a:solidFill>
                  <a:srgbClr val="262626"/>
                </a:solidFill>
                <a:latin typeface="IBM Plex Sans Light" panose="020B0403050203000203" pitchFamily="34" charset="0"/>
              </a:rPr>
              <a:t>)</a:t>
            </a:r>
            <a:r>
              <a:rPr lang="hr-HR" sz="1800" dirty="0">
                <a:solidFill>
                  <a:srgbClr val="262626"/>
                </a:solidFill>
                <a:latin typeface="IBM Plex Sans Light" panose="020B0403050203000203" pitchFamily="34" charset="0"/>
              </a:rPr>
              <a:t> – utrošeno vrijeme suca više od 680 minuta</a:t>
            </a:r>
            <a:endParaRPr lang="en-US" sz="1800" dirty="0">
              <a:solidFill>
                <a:srgbClr val="262626"/>
              </a:solidFill>
              <a:latin typeface="IBM Plex Sans Light" panose="020B0403050203000203" pitchFamily="34" charset="0"/>
            </a:endParaRPr>
          </a:p>
        </p:txBody>
      </p:sp>
      <p:sp>
        <p:nvSpPr>
          <p:cNvPr id="3" name="TextBox 2">
            <a:extLst>
              <a:ext uri="{FF2B5EF4-FFF2-40B4-BE49-F238E27FC236}">
                <a16:creationId xmlns:a16="http://schemas.microsoft.com/office/drawing/2014/main" id="{3D0FC98B-4A8B-4C96-9092-8103EBA234D5}"/>
              </a:ext>
            </a:extLst>
          </p:cNvPr>
          <p:cNvSpPr txBox="1"/>
          <p:nvPr/>
        </p:nvSpPr>
        <p:spPr>
          <a:xfrm>
            <a:off x="5003321" y="5295748"/>
            <a:ext cx="6829892" cy="307777"/>
          </a:xfrm>
          <a:prstGeom prst="rect">
            <a:avLst/>
          </a:prstGeom>
          <a:noFill/>
        </p:spPr>
        <p:txBody>
          <a:bodyPr wrap="square" rtlCol="0">
            <a:spAutoFit/>
          </a:bodyPr>
          <a:lstStyle/>
          <a:p>
            <a:r>
              <a:rPr lang="hr-HR" sz="1400" i="1" dirty="0"/>
              <a:t>*Distribucija trajanja sudskih predmeta, u minutama. Podaci o predmetima Općinskog suda</a:t>
            </a:r>
          </a:p>
        </p:txBody>
      </p:sp>
      <p:pic>
        <p:nvPicPr>
          <p:cNvPr id="6" name="Picture 5">
            <a:extLst>
              <a:ext uri="{FF2B5EF4-FFF2-40B4-BE49-F238E27FC236}">
                <a16:creationId xmlns:a16="http://schemas.microsoft.com/office/drawing/2014/main" id="{8360B8B6-AB93-4313-AED1-9DD6515378C2}"/>
              </a:ext>
            </a:extLst>
          </p:cNvPr>
          <p:cNvPicPr>
            <a:picLocks noChangeAspect="1"/>
          </p:cNvPicPr>
          <p:nvPr/>
        </p:nvPicPr>
        <p:blipFill>
          <a:blip r:embed="rId3"/>
          <a:stretch>
            <a:fillRect/>
          </a:stretch>
        </p:blipFill>
        <p:spPr>
          <a:xfrm>
            <a:off x="5003321" y="2166311"/>
            <a:ext cx="6829893" cy="2936930"/>
          </a:xfrm>
          <a:prstGeom prst="rect">
            <a:avLst/>
          </a:prstGeom>
          <a:ln w="88900" cap="sq" cmpd="thickThin">
            <a:solidFill>
              <a:schemeClr val="bg2">
                <a:lumMod val="50000"/>
              </a:schemeClr>
            </a:solidFill>
            <a:prstDash val="solid"/>
            <a:miter lim="800000"/>
          </a:ln>
          <a:effectLst>
            <a:innerShdw blurRad="76200">
              <a:srgbClr val="000000"/>
            </a:innerShdw>
          </a:effectLst>
        </p:spPr>
      </p:pic>
      <p:sp>
        <p:nvSpPr>
          <p:cNvPr id="4" name="Slide Number Placeholder 3">
            <a:extLst>
              <a:ext uri="{FF2B5EF4-FFF2-40B4-BE49-F238E27FC236}">
                <a16:creationId xmlns:a16="http://schemas.microsoft.com/office/drawing/2014/main" id="{35442DD4-B262-48D8-B342-A27E84BBCD99}"/>
              </a:ext>
            </a:extLst>
          </p:cNvPr>
          <p:cNvSpPr>
            <a:spLocks noGrp="1"/>
          </p:cNvSpPr>
          <p:nvPr>
            <p:ph type="sldNum" sz="quarter" idx="12"/>
          </p:nvPr>
        </p:nvSpPr>
        <p:spPr/>
        <p:txBody>
          <a:bodyPr/>
          <a:lstStyle/>
          <a:p>
            <a:fld id="{411327A3-A8DF-4020-B6EB-0F7DE64A84DE}" type="slidenum">
              <a:rPr lang="hr-HR" smtClean="0"/>
              <a:t>4</a:t>
            </a:fld>
            <a:endParaRPr lang="hr-HR"/>
          </a:p>
        </p:txBody>
      </p:sp>
    </p:spTree>
    <p:extLst>
      <p:ext uri="{BB962C8B-B14F-4D97-AF65-F5344CB8AC3E}">
        <p14:creationId xmlns:p14="http://schemas.microsoft.com/office/powerpoint/2010/main" val="898863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AE980-7162-4B6E-925C-D9859C467661}"/>
              </a:ext>
            </a:extLst>
          </p:cNvPr>
          <p:cNvSpPr>
            <a:spLocks noGrp="1"/>
          </p:cNvSpPr>
          <p:nvPr>
            <p:ph type="title"/>
          </p:nvPr>
        </p:nvSpPr>
        <p:spPr>
          <a:xfrm>
            <a:off x="838200" y="365126"/>
            <a:ext cx="10515600" cy="1112380"/>
          </a:xfrm>
        </p:spPr>
        <p:txBody>
          <a:bodyPr/>
          <a:lstStyle/>
          <a:p>
            <a:r>
              <a:rPr lang="hr-HR" dirty="0">
                <a:latin typeface="IBM Plex Sans SemiBold" panose="020B0703050203000203" pitchFamily="34" charset="0"/>
              </a:rPr>
              <a:t>Rezultati modela</a:t>
            </a:r>
          </a:p>
        </p:txBody>
      </p:sp>
      <p:sp>
        <p:nvSpPr>
          <p:cNvPr id="3" name="Content Placeholder 2">
            <a:extLst>
              <a:ext uri="{FF2B5EF4-FFF2-40B4-BE49-F238E27FC236}">
                <a16:creationId xmlns:a16="http://schemas.microsoft.com/office/drawing/2014/main" id="{8C129131-E75C-432E-A7E5-1203385A8C1F}"/>
              </a:ext>
            </a:extLst>
          </p:cNvPr>
          <p:cNvSpPr>
            <a:spLocks noGrp="1"/>
          </p:cNvSpPr>
          <p:nvPr>
            <p:ph idx="1"/>
          </p:nvPr>
        </p:nvSpPr>
        <p:spPr>
          <a:xfrm>
            <a:off x="838200" y="1595251"/>
            <a:ext cx="10515600" cy="5188687"/>
          </a:xfrm>
        </p:spPr>
        <p:txBody>
          <a:bodyPr>
            <a:normAutofit lnSpcReduction="10000"/>
          </a:bodyPr>
          <a:lstStyle/>
          <a:p>
            <a:r>
              <a:rPr lang="hr-HR" dirty="0">
                <a:latin typeface="IBM Plex Sans Light" panose="020B0403050203000203" pitchFamily="34" charset="0"/>
              </a:rPr>
              <a:t>Korišten je </a:t>
            </a:r>
            <a:r>
              <a:rPr lang="en-US" dirty="0" err="1">
                <a:latin typeface="IBM Plex Sans Light" panose="020B0403050203000203" pitchFamily="34" charset="0"/>
              </a:rPr>
              <a:t>jedan</a:t>
            </a:r>
            <a:r>
              <a:rPr lang="en-US" dirty="0">
                <a:latin typeface="IBM Plex Sans Light" panose="020B0403050203000203" pitchFamily="34" charset="0"/>
              </a:rPr>
              <a:t> od </a:t>
            </a:r>
            <a:r>
              <a:rPr lang="en-US" dirty="0" err="1">
                <a:latin typeface="IBM Plex Sans Light" panose="020B0403050203000203" pitchFamily="34" charset="0"/>
              </a:rPr>
              <a:t>najnaprednijih</a:t>
            </a:r>
            <a:r>
              <a:rPr lang="en-US" dirty="0">
                <a:latin typeface="IBM Plex Sans Light" panose="020B0403050203000203" pitchFamily="34" charset="0"/>
              </a:rPr>
              <a:t> </a:t>
            </a:r>
            <a:r>
              <a:rPr lang="en-US" dirty="0" err="1">
                <a:latin typeface="IBM Plex Sans Light" panose="020B0403050203000203" pitchFamily="34" charset="0"/>
              </a:rPr>
              <a:t>algoritama</a:t>
            </a:r>
            <a:r>
              <a:rPr lang="en-US" dirty="0">
                <a:latin typeface="IBM Plex Sans Light" panose="020B0403050203000203" pitchFamily="34" charset="0"/>
              </a:rPr>
              <a:t> </a:t>
            </a:r>
            <a:r>
              <a:rPr lang="hr-HR" dirty="0">
                <a:latin typeface="IBM Plex Sans Light" panose="020B0403050203000203" pitchFamily="34" charset="0"/>
              </a:rPr>
              <a:t>strojnog učenja XGboost</a:t>
            </a:r>
          </a:p>
          <a:p>
            <a:r>
              <a:rPr lang="hr-HR" dirty="0">
                <a:latin typeface="IBM Plex Sans Light" panose="020B0403050203000203" pitchFamily="34" charset="0"/>
              </a:rPr>
              <a:t>Rezultati predviđanja na temelju dostupnih podataka (</a:t>
            </a:r>
            <a:r>
              <a:rPr lang="en-US" dirty="0">
                <a:latin typeface="IBM Plex Sans Light" panose="020B0403050203000203" pitchFamily="34" charset="0"/>
              </a:rPr>
              <a:t>Confusion matrix</a:t>
            </a:r>
            <a:r>
              <a:rPr lang="hr-HR" dirty="0">
                <a:latin typeface="IBM Plex Sans Light" panose="020B0403050203000203" pitchFamily="34" charset="0"/>
              </a:rPr>
              <a:t>)</a:t>
            </a:r>
            <a:r>
              <a:rPr lang="en-US" dirty="0">
                <a:latin typeface="IBM Plex Sans Light" panose="020B0403050203000203" pitchFamily="34" charset="0"/>
              </a:rPr>
              <a:t>:</a:t>
            </a:r>
          </a:p>
          <a:p>
            <a:pPr marL="0" indent="0">
              <a:buNone/>
            </a:pPr>
            <a:endParaRPr lang="hr-HR" dirty="0">
              <a:latin typeface="IBM Plex Sans Light" panose="020B0403050203000203" pitchFamily="34" charset="0"/>
            </a:endParaRPr>
          </a:p>
          <a:p>
            <a:pPr marL="0" indent="0">
              <a:buNone/>
            </a:pPr>
            <a:endParaRPr lang="hr-HR" dirty="0">
              <a:latin typeface="IBM Plex Sans Light" panose="020B0403050203000203" pitchFamily="34" charset="0"/>
            </a:endParaRPr>
          </a:p>
          <a:p>
            <a:pPr marL="0" indent="0">
              <a:buNone/>
            </a:pPr>
            <a:endParaRPr lang="hr-HR" dirty="0">
              <a:latin typeface="IBM Plex Sans Light" panose="020B0403050203000203" pitchFamily="34" charset="0"/>
            </a:endParaRPr>
          </a:p>
          <a:p>
            <a:pPr marL="0" indent="0">
              <a:buNone/>
            </a:pPr>
            <a:endParaRPr lang="hr-HR" dirty="0">
              <a:latin typeface="IBM Plex Sans Light" panose="020B0403050203000203" pitchFamily="34" charset="0"/>
            </a:endParaRPr>
          </a:p>
          <a:p>
            <a:pPr marL="0" indent="0">
              <a:buNone/>
            </a:pPr>
            <a:endParaRPr lang="en-US" dirty="0">
              <a:latin typeface="IBM Plex Sans Light" panose="020B0403050203000203" pitchFamily="34" charset="0"/>
            </a:endParaRPr>
          </a:p>
          <a:p>
            <a:r>
              <a:rPr lang="en-US" dirty="0">
                <a:latin typeface="IBM Plex Sans Light" panose="020B0403050203000203" pitchFamily="34" charset="0"/>
              </a:rPr>
              <a:t>Model s </a:t>
            </a:r>
            <a:r>
              <a:rPr lang="en-US" dirty="0" err="1">
                <a:latin typeface="IBM Plex Sans Light" panose="020B0403050203000203" pitchFamily="34" charset="0"/>
              </a:rPr>
              <a:t>točnošću</a:t>
            </a:r>
            <a:r>
              <a:rPr lang="en-US" dirty="0">
                <a:latin typeface="IBM Plex Sans Light" panose="020B0403050203000203" pitchFamily="34" charset="0"/>
              </a:rPr>
              <a:t> od 91% </a:t>
            </a:r>
            <a:r>
              <a:rPr lang="en-US" dirty="0" err="1">
                <a:latin typeface="IBM Plex Sans Light" panose="020B0403050203000203" pitchFamily="34" charset="0"/>
              </a:rPr>
              <a:t>pogađa</a:t>
            </a:r>
            <a:r>
              <a:rPr lang="en-US" dirty="0">
                <a:latin typeface="IBM Plex Sans Light" panose="020B0403050203000203" pitchFamily="34" charset="0"/>
              </a:rPr>
              <a:t> </a:t>
            </a:r>
            <a:r>
              <a:rPr lang="en-US" dirty="0" err="1">
                <a:latin typeface="IBM Plex Sans Light" panose="020B0403050203000203" pitchFamily="34" charset="0"/>
              </a:rPr>
              <a:t>kategoriju</a:t>
            </a:r>
            <a:r>
              <a:rPr lang="en-US" dirty="0">
                <a:latin typeface="IBM Plex Sans Light" panose="020B0403050203000203" pitchFamily="34" charset="0"/>
              </a:rPr>
              <a:t> </a:t>
            </a:r>
            <a:r>
              <a:rPr lang="en-US" dirty="0" err="1">
                <a:latin typeface="IBM Plex Sans Light" panose="020B0403050203000203" pitchFamily="34" charset="0"/>
              </a:rPr>
              <a:t>kojoj</a:t>
            </a:r>
            <a:r>
              <a:rPr lang="en-US" dirty="0">
                <a:latin typeface="IBM Plex Sans Light" panose="020B0403050203000203" pitchFamily="34" charset="0"/>
              </a:rPr>
              <a:t> </a:t>
            </a:r>
            <a:r>
              <a:rPr lang="en-US" dirty="0" err="1">
                <a:latin typeface="IBM Plex Sans Light" panose="020B0403050203000203" pitchFamily="34" charset="0"/>
              </a:rPr>
              <a:t>sudski</a:t>
            </a:r>
            <a:r>
              <a:rPr lang="en-US" dirty="0">
                <a:latin typeface="IBM Plex Sans Light" panose="020B0403050203000203" pitchFamily="34" charset="0"/>
              </a:rPr>
              <a:t> </a:t>
            </a:r>
            <a:r>
              <a:rPr lang="en-US" dirty="0" err="1">
                <a:latin typeface="IBM Plex Sans Light" panose="020B0403050203000203" pitchFamily="34" charset="0"/>
              </a:rPr>
              <a:t>pr</a:t>
            </a:r>
            <a:r>
              <a:rPr lang="hr-HR" dirty="0">
                <a:latin typeface="IBM Plex Sans Light" panose="020B0403050203000203" pitchFamily="34" charset="0"/>
              </a:rPr>
              <a:t>edmet</a:t>
            </a:r>
            <a:r>
              <a:rPr lang="en-US" dirty="0">
                <a:latin typeface="IBM Plex Sans Light" panose="020B0403050203000203" pitchFamily="34" charset="0"/>
              </a:rPr>
              <a:t> </a:t>
            </a:r>
            <a:r>
              <a:rPr lang="en-US" dirty="0" err="1">
                <a:latin typeface="IBM Plex Sans Light" panose="020B0403050203000203" pitchFamily="34" charset="0"/>
              </a:rPr>
              <a:t>pripada</a:t>
            </a:r>
            <a:endParaRPr lang="en-US" dirty="0">
              <a:latin typeface="IBM Plex Sans Light" panose="020B0403050203000203" pitchFamily="34" charset="0"/>
            </a:endParaRPr>
          </a:p>
          <a:p>
            <a:endParaRPr lang="hr-HR" dirty="0">
              <a:latin typeface="IBM Plex Sans Light" panose="020B0403050203000203" pitchFamily="34" charset="0"/>
            </a:endParaRPr>
          </a:p>
        </p:txBody>
      </p:sp>
      <p:graphicFrame>
        <p:nvGraphicFramePr>
          <p:cNvPr id="5" name="Table 4">
            <a:extLst>
              <a:ext uri="{FF2B5EF4-FFF2-40B4-BE49-F238E27FC236}">
                <a16:creationId xmlns:a16="http://schemas.microsoft.com/office/drawing/2014/main" id="{E5A9F2DA-C754-417C-9C77-297F7C27F58C}"/>
              </a:ext>
            </a:extLst>
          </p:cNvPr>
          <p:cNvGraphicFramePr>
            <a:graphicFrameLocks noGrp="1"/>
          </p:cNvGraphicFramePr>
          <p:nvPr>
            <p:extLst>
              <p:ext uri="{D42A27DB-BD31-4B8C-83A1-F6EECF244321}">
                <p14:modId xmlns:p14="http://schemas.microsoft.com/office/powerpoint/2010/main" val="1193215041"/>
              </p:ext>
            </p:extLst>
          </p:nvPr>
        </p:nvGraphicFramePr>
        <p:xfrm>
          <a:off x="4463511" y="3205050"/>
          <a:ext cx="2887416" cy="1541719"/>
        </p:xfrm>
        <a:graphic>
          <a:graphicData uri="http://schemas.openxmlformats.org/drawingml/2006/table">
            <a:tbl>
              <a:tblPr firstRow="1" firstCol="1" bandRow="1">
                <a:tableStyleId>{5C22544A-7EE6-4342-B048-85BDC9FD1C3A}</a:tableStyleId>
              </a:tblPr>
              <a:tblGrid>
                <a:gridCol w="704744">
                  <a:extLst>
                    <a:ext uri="{9D8B030D-6E8A-4147-A177-3AD203B41FA5}">
                      <a16:colId xmlns:a16="http://schemas.microsoft.com/office/drawing/2014/main" val="1978014209"/>
                    </a:ext>
                  </a:extLst>
                </a:gridCol>
                <a:gridCol w="704744">
                  <a:extLst>
                    <a:ext uri="{9D8B030D-6E8A-4147-A177-3AD203B41FA5}">
                      <a16:colId xmlns:a16="http://schemas.microsoft.com/office/drawing/2014/main" val="3355348632"/>
                    </a:ext>
                  </a:extLst>
                </a:gridCol>
                <a:gridCol w="704744">
                  <a:extLst>
                    <a:ext uri="{9D8B030D-6E8A-4147-A177-3AD203B41FA5}">
                      <a16:colId xmlns:a16="http://schemas.microsoft.com/office/drawing/2014/main" val="625614993"/>
                    </a:ext>
                  </a:extLst>
                </a:gridCol>
                <a:gridCol w="773184">
                  <a:extLst>
                    <a:ext uri="{9D8B030D-6E8A-4147-A177-3AD203B41FA5}">
                      <a16:colId xmlns:a16="http://schemas.microsoft.com/office/drawing/2014/main" val="2206751099"/>
                    </a:ext>
                  </a:extLst>
                </a:gridCol>
              </a:tblGrid>
              <a:tr h="360419">
                <a:tc>
                  <a:txBody>
                    <a:bodyPr/>
                    <a:lstStyle/>
                    <a:p>
                      <a:pPr algn="ctr">
                        <a:lnSpc>
                          <a:spcPct val="107000"/>
                        </a:lnSpc>
                        <a:spcAft>
                          <a:spcPts val="0"/>
                        </a:spcAft>
                      </a:pPr>
                      <a:r>
                        <a:rPr lang="hr-HR" sz="1400">
                          <a:effectLst/>
                          <a:latin typeface="IBM Plex Sans Light" panose="020B0403050203000203" pitchFamily="34" charset="0"/>
                        </a:rPr>
                        <a:t> </a:t>
                      </a:r>
                      <a:endParaRPr lang="hr-HR" sz="140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hr-HR" sz="1400" dirty="0">
                          <a:effectLst/>
                          <a:latin typeface="IBM Plex Sans Light" panose="020B0403050203000203" pitchFamily="34" charset="0"/>
                          <a:ea typeface="Calibri" panose="020F0502020204030204" pitchFamily="34" charset="0"/>
                          <a:cs typeface="Arial" panose="020B0604020202020204" pitchFamily="34" charset="0"/>
                        </a:rPr>
                        <a:t>1</a:t>
                      </a:r>
                    </a:p>
                  </a:txBody>
                  <a:tcPr marL="68580" marR="68580" marT="0" marB="0" anchor="ctr"/>
                </a:tc>
                <a:tc>
                  <a:txBody>
                    <a:bodyPr/>
                    <a:lstStyle/>
                    <a:p>
                      <a:pPr algn="ctr">
                        <a:lnSpc>
                          <a:spcPct val="107000"/>
                        </a:lnSpc>
                        <a:spcAft>
                          <a:spcPts val="0"/>
                        </a:spcAft>
                      </a:pPr>
                      <a:r>
                        <a:rPr lang="hr-HR" sz="1400" dirty="0">
                          <a:effectLst/>
                          <a:latin typeface="IBM Plex Sans Light" panose="020B0403050203000203" pitchFamily="34" charset="0"/>
                          <a:ea typeface="Calibri" panose="020F0502020204030204" pitchFamily="34" charset="0"/>
                          <a:cs typeface="Arial" panose="020B0604020202020204" pitchFamily="34" charset="0"/>
                        </a:rPr>
                        <a:t>2</a:t>
                      </a:r>
                    </a:p>
                  </a:txBody>
                  <a:tcPr marL="68580" marR="68580" marT="0" marB="0" anchor="ctr"/>
                </a:tc>
                <a:tc>
                  <a:txBody>
                    <a:bodyPr/>
                    <a:lstStyle/>
                    <a:p>
                      <a:pPr algn="ctr">
                        <a:lnSpc>
                          <a:spcPct val="107000"/>
                        </a:lnSpc>
                        <a:spcAft>
                          <a:spcPts val="0"/>
                        </a:spcAft>
                      </a:pPr>
                      <a:r>
                        <a:rPr lang="hr-HR" sz="1400" dirty="0">
                          <a:effectLst/>
                          <a:latin typeface="IBM Plex Sans Light" panose="020B0403050203000203" pitchFamily="34" charset="0"/>
                          <a:ea typeface="Calibri" panose="020F0502020204030204" pitchFamily="34" charset="0"/>
                          <a:cs typeface="Arial" panose="020B0604020202020204" pitchFamily="34" charset="0"/>
                        </a:rPr>
                        <a:t>3</a:t>
                      </a:r>
                    </a:p>
                  </a:txBody>
                  <a:tcPr marL="68580" marR="68580" marT="0" marB="0" anchor="ctr"/>
                </a:tc>
                <a:extLst>
                  <a:ext uri="{0D108BD9-81ED-4DB2-BD59-A6C34878D82A}">
                    <a16:rowId xmlns:a16="http://schemas.microsoft.com/office/drawing/2014/main" val="2279897053"/>
                  </a:ext>
                </a:extLst>
              </a:tr>
              <a:tr h="360419">
                <a:tc>
                  <a:txBody>
                    <a:bodyPr/>
                    <a:lstStyle/>
                    <a:p>
                      <a:pPr algn="ctr">
                        <a:lnSpc>
                          <a:spcPct val="107000"/>
                        </a:lnSpc>
                        <a:spcAft>
                          <a:spcPts val="0"/>
                        </a:spcAft>
                      </a:pPr>
                      <a:r>
                        <a:rPr lang="hr-HR" sz="1400" dirty="0">
                          <a:effectLst/>
                          <a:latin typeface="IBM Plex Sans Light" panose="020B0403050203000203" pitchFamily="34" charset="0"/>
                          <a:ea typeface="Calibri" panose="020F0502020204030204" pitchFamily="34" charset="0"/>
                          <a:cs typeface="Arial" panose="020B0604020202020204" pitchFamily="34" charset="0"/>
                        </a:rPr>
                        <a:t>1</a:t>
                      </a:r>
                    </a:p>
                  </a:txBody>
                  <a:tcPr marL="68580" marR="68580" marT="0" marB="0" anchor="ctr"/>
                </a:tc>
                <a:tc>
                  <a:txBody>
                    <a:bodyPr/>
                    <a:lstStyle/>
                    <a:p>
                      <a:pPr algn="ctr">
                        <a:lnSpc>
                          <a:spcPct val="107000"/>
                        </a:lnSpc>
                        <a:spcAft>
                          <a:spcPts val="0"/>
                        </a:spcAft>
                      </a:pPr>
                      <a:r>
                        <a:rPr lang="hr-HR" sz="1400" dirty="0">
                          <a:effectLst/>
                          <a:latin typeface="IBM Plex Sans Light" panose="020B0403050203000203" pitchFamily="34" charset="0"/>
                        </a:rPr>
                        <a:t>331</a:t>
                      </a:r>
                      <a:endParaRPr lang="hr-HR" sz="1400" dirty="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solidFill>
                      <a:srgbClr val="92D050"/>
                    </a:solidFill>
                  </a:tcPr>
                </a:tc>
                <a:tc>
                  <a:txBody>
                    <a:bodyPr/>
                    <a:lstStyle/>
                    <a:p>
                      <a:pPr algn="ctr">
                        <a:lnSpc>
                          <a:spcPct val="107000"/>
                        </a:lnSpc>
                        <a:spcAft>
                          <a:spcPts val="0"/>
                        </a:spcAft>
                      </a:pPr>
                      <a:r>
                        <a:rPr lang="hr-HR" sz="1400" dirty="0">
                          <a:effectLst/>
                          <a:latin typeface="IBM Plex Sans Light" panose="020B0403050203000203" pitchFamily="34" charset="0"/>
                        </a:rPr>
                        <a:t>10</a:t>
                      </a:r>
                      <a:endParaRPr lang="hr-HR" sz="1400" dirty="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lnSpc>
                          <a:spcPct val="107000"/>
                        </a:lnSpc>
                        <a:spcAft>
                          <a:spcPts val="0"/>
                        </a:spcAft>
                      </a:pPr>
                      <a:r>
                        <a:rPr lang="hr-HR" sz="1400" dirty="0">
                          <a:effectLst/>
                          <a:latin typeface="IBM Plex Sans Light" panose="020B0403050203000203" pitchFamily="34" charset="0"/>
                        </a:rPr>
                        <a:t>9</a:t>
                      </a:r>
                      <a:endParaRPr lang="hr-HR" sz="1400" dirty="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939084526"/>
                  </a:ext>
                </a:extLst>
              </a:tr>
              <a:tr h="360419">
                <a:tc>
                  <a:txBody>
                    <a:bodyPr/>
                    <a:lstStyle/>
                    <a:p>
                      <a:pPr algn="ctr">
                        <a:lnSpc>
                          <a:spcPct val="107000"/>
                        </a:lnSpc>
                        <a:spcAft>
                          <a:spcPts val="0"/>
                        </a:spcAft>
                      </a:pPr>
                      <a:r>
                        <a:rPr lang="hr-HR" sz="1400" dirty="0">
                          <a:effectLst/>
                          <a:latin typeface="IBM Plex Sans Light" panose="020B0403050203000203" pitchFamily="34" charset="0"/>
                          <a:ea typeface="Calibri" panose="020F0502020204030204" pitchFamily="34" charset="0"/>
                          <a:cs typeface="Arial" panose="020B0604020202020204" pitchFamily="34" charset="0"/>
                        </a:rPr>
                        <a:t>2</a:t>
                      </a:r>
                    </a:p>
                  </a:txBody>
                  <a:tcPr marL="68580" marR="68580" marT="0" marB="0" anchor="ctr"/>
                </a:tc>
                <a:tc>
                  <a:txBody>
                    <a:bodyPr/>
                    <a:lstStyle/>
                    <a:p>
                      <a:pPr algn="ctr">
                        <a:lnSpc>
                          <a:spcPct val="107000"/>
                        </a:lnSpc>
                        <a:spcAft>
                          <a:spcPts val="0"/>
                        </a:spcAft>
                      </a:pPr>
                      <a:r>
                        <a:rPr lang="hr-HR" sz="1400">
                          <a:effectLst/>
                          <a:latin typeface="IBM Plex Sans Light" panose="020B0403050203000203" pitchFamily="34" charset="0"/>
                        </a:rPr>
                        <a:t>12</a:t>
                      </a:r>
                      <a:endParaRPr lang="hr-HR" sz="140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lnSpc>
                          <a:spcPct val="107000"/>
                        </a:lnSpc>
                        <a:spcAft>
                          <a:spcPts val="0"/>
                        </a:spcAft>
                      </a:pPr>
                      <a:r>
                        <a:rPr lang="hr-HR" sz="1400" dirty="0">
                          <a:effectLst/>
                          <a:latin typeface="IBM Plex Sans Light" panose="020B0403050203000203" pitchFamily="34" charset="0"/>
                        </a:rPr>
                        <a:t>737</a:t>
                      </a:r>
                      <a:endParaRPr lang="hr-HR" sz="1400" dirty="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solidFill>
                      <a:srgbClr val="92D050"/>
                    </a:solidFill>
                  </a:tcPr>
                </a:tc>
                <a:tc>
                  <a:txBody>
                    <a:bodyPr/>
                    <a:lstStyle/>
                    <a:p>
                      <a:pPr algn="ctr">
                        <a:lnSpc>
                          <a:spcPct val="107000"/>
                        </a:lnSpc>
                        <a:spcAft>
                          <a:spcPts val="0"/>
                        </a:spcAft>
                      </a:pPr>
                      <a:r>
                        <a:rPr lang="hr-HR" sz="1400" dirty="0">
                          <a:effectLst/>
                          <a:latin typeface="IBM Plex Sans Light" panose="020B0403050203000203" pitchFamily="34" charset="0"/>
                        </a:rPr>
                        <a:t>168</a:t>
                      </a:r>
                      <a:endParaRPr lang="hr-HR" sz="1400" dirty="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162535941"/>
                  </a:ext>
                </a:extLst>
              </a:tr>
              <a:tr h="460462">
                <a:tc>
                  <a:txBody>
                    <a:bodyPr/>
                    <a:lstStyle/>
                    <a:p>
                      <a:pPr algn="ctr">
                        <a:lnSpc>
                          <a:spcPct val="107000"/>
                        </a:lnSpc>
                        <a:spcAft>
                          <a:spcPts val="0"/>
                        </a:spcAft>
                      </a:pPr>
                      <a:r>
                        <a:rPr lang="hr-HR" sz="1400" dirty="0">
                          <a:effectLst/>
                          <a:latin typeface="IBM Plex Sans Light" panose="020B0403050203000203" pitchFamily="34" charset="0"/>
                          <a:ea typeface="Calibri" panose="020F0502020204030204" pitchFamily="34" charset="0"/>
                          <a:cs typeface="Arial" panose="020B0604020202020204" pitchFamily="34" charset="0"/>
                        </a:rPr>
                        <a:t>3</a:t>
                      </a:r>
                    </a:p>
                  </a:txBody>
                  <a:tcPr marL="68580" marR="68580" marT="0" marB="0" anchor="ctr"/>
                </a:tc>
                <a:tc>
                  <a:txBody>
                    <a:bodyPr/>
                    <a:lstStyle/>
                    <a:p>
                      <a:pPr algn="ctr">
                        <a:lnSpc>
                          <a:spcPct val="107000"/>
                        </a:lnSpc>
                        <a:spcAft>
                          <a:spcPts val="0"/>
                        </a:spcAft>
                      </a:pPr>
                      <a:r>
                        <a:rPr lang="hr-HR" sz="1400">
                          <a:effectLst/>
                          <a:latin typeface="IBM Plex Sans Light" panose="020B0403050203000203" pitchFamily="34" charset="0"/>
                        </a:rPr>
                        <a:t>1</a:t>
                      </a:r>
                      <a:endParaRPr lang="hr-HR" sz="140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lnSpc>
                          <a:spcPct val="107000"/>
                        </a:lnSpc>
                        <a:spcAft>
                          <a:spcPts val="0"/>
                        </a:spcAft>
                      </a:pPr>
                      <a:r>
                        <a:rPr lang="hr-HR" sz="1400" dirty="0">
                          <a:effectLst/>
                          <a:latin typeface="IBM Plex Sans Light" panose="020B0403050203000203" pitchFamily="34" charset="0"/>
                        </a:rPr>
                        <a:t>69</a:t>
                      </a:r>
                      <a:endParaRPr lang="hr-HR" sz="1400" dirty="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solidFill>
                      <a:schemeClr val="bg1">
                        <a:lumMod val="85000"/>
                      </a:schemeClr>
                    </a:solidFill>
                  </a:tcPr>
                </a:tc>
                <a:tc>
                  <a:txBody>
                    <a:bodyPr/>
                    <a:lstStyle/>
                    <a:p>
                      <a:pPr algn="ctr">
                        <a:lnSpc>
                          <a:spcPct val="107000"/>
                        </a:lnSpc>
                        <a:spcAft>
                          <a:spcPts val="0"/>
                        </a:spcAft>
                      </a:pPr>
                      <a:r>
                        <a:rPr lang="hr-HR" sz="1400" dirty="0">
                          <a:effectLst/>
                          <a:latin typeface="IBM Plex Sans Light" panose="020B0403050203000203" pitchFamily="34" charset="0"/>
                        </a:rPr>
                        <a:t>1.729</a:t>
                      </a:r>
                      <a:endParaRPr lang="hr-HR" sz="1400" dirty="0">
                        <a:effectLst/>
                        <a:latin typeface="IBM Plex Sans Light" panose="020B0403050203000203" pitchFamily="34" charset="0"/>
                        <a:ea typeface="Calibri" panose="020F0502020204030204" pitchFamily="34" charset="0"/>
                        <a:cs typeface="Arial" panose="020B0604020202020204" pitchFamily="34" charset="0"/>
                      </a:endParaRPr>
                    </a:p>
                  </a:txBody>
                  <a:tcPr marL="68580" marR="68580" marT="0" marB="0" anchor="ctr">
                    <a:solidFill>
                      <a:srgbClr val="92D050"/>
                    </a:solidFill>
                  </a:tcPr>
                </a:tc>
                <a:extLst>
                  <a:ext uri="{0D108BD9-81ED-4DB2-BD59-A6C34878D82A}">
                    <a16:rowId xmlns:a16="http://schemas.microsoft.com/office/drawing/2014/main" val="156716808"/>
                  </a:ext>
                </a:extLst>
              </a:tr>
            </a:tbl>
          </a:graphicData>
        </a:graphic>
      </p:graphicFrame>
      <p:sp>
        <p:nvSpPr>
          <p:cNvPr id="7" name="TextBox 6">
            <a:extLst>
              <a:ext uri="{FF2B5EF4-FFF2-40B4-BE49-F238E27FC236}">
                <a16:creationId xmlns:a16="http://schemas.microsoft.com/office/drawing/2014/main" id="{3FC29464-9C48-4CF5-8AB4-1228FE26A111}"/>
              </a:ext>
            </a:extLst>
          </p:cNvPr>
          <p:cNvSpPr txBox="1"/>
          <p:nvPr/>
        </p:nvSpPr>
        <p:spPr>
          <a:xfrm>
            <a:off x="8164032" y="3429000"/>
            <a:ext cx="2750289"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hr-HR" dirty="0"/>
              <a:t>Stvarna kategorija = 2</a:t>
            </a:r>
          </a:p>
          <a:p>
            <a:r>
              <a:rPr lang="hr-HR" dirty="0"/>
              <a:t>Predviđena kategorija = 3</a:t>
            </a:r>
          </a:p>
        </p:txBody>
      </p:sp>
      <p:cxnSp>
        <p:nvCxnSpPr>
          <p:cNvPr id="12" name="Straight Arrow Connector 11">
            <a:extLst>
              <a:ext uri="{FF2B5EF4-FFF2-40B4-BE49-F238E27FC236}">
                <a16:creationId xmlns:a16="http://schemas.microsoft.com/office/drawing/2014/main" id="{07752997-D6A0-4EAF-8CAF-1A24B7A5B030}"/>
              </a:ext>
            </a:extLst>
          </p:cNvPr>
          <p:cNvCxnSpPr>
            <a:cxnSpLocks/>
            <a:stCxn id="7" idx="1"/>
          </p:cNvCxnSpPr>
          <p:nvPr/>
        </p:nvCxnSpPr>
        <p:spPr>
          <a:xfrm flipH="1">
            <a:off x="7206242" y="3752166"/>
            <a:ext cx="957790" cy="345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9B2E557-DE91-4F41-BAFA-B8BF10A70E86}"/>
              </a:ext>
            </a:extLst>
          </p:cNvPr>
          <p:cNvSpPr txBox="1"/>
          <p:nvPr/>
        </p:nvSpPr>
        <p:spPr>
          <a:xfrm>
            <a:off x="8041110" y="4553500"/>
            <a:ext cx="2685224"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hr-HR" dirty="0"/>
              <a:t>Stvarna kategorija = 2</a:t>
            </a:r>
          </a:p>
          <a:p>
            <a:r>
              <a:rPr lang="hr-HR" dirty="0"/>
              <a:t>Predviđena kategorija = 2</a:t>
            </a:r>
          </a:p>
        </p:txBody>
      </p:sp>
      <p:cxnSp>
        <p:nvCxnSpPr>
          <p:cNvPr id="15" name="Straight Arrow Connector 14">
            <a:extLst>
              <a:ext uri="{FF2B5EF4-FFF2-40B4-BE49-F238E27FC236}">
                <a16:creationId xmlns:a16="http://schemas.microsoft.com/office/drawing/2014/main" id="{906BD932-E146-430D-97FA-1D3E2F581703}"/>
              </a:ext>
            </a:extLst>
          </p:cNvPr>
          <p:cNvCxnSpPr>
            <a:cxnSpLocks/>
            <a:stCxn id="13" idx="1"/>
          </p:cNvCxnSpPr>
          <p:nvPr/>
        </p:nvCxnSpPr>
        <p:spPr>
          <a:xfrm flipH="1" flipV="1">
            <a:off x="6438508" y="4189596"/>
            <a:ext cx="1602602" cy="6870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C0CDC06-2056-449A-A207-96C299AA3287}"/>
              </a:ext>
            </a:extLst>
          </p:cNvPr>
          <p:cNvSpPr txBox="1"/>
          <p:nvPr/>
        </p:nvSpPr>
        <p:spPr>
          <a:xfrm>
            <a:off x="2008792" y="3912781"/>
            <a:ext cx="1930612" cy="369332"/>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hr-HR" dirty="0"/>
              <a:t>Stvarna kategorija</a:t>
            </a:r>
          </a:p>
        </p:txBody>
      </p:sp>
      <p:sp>
        <p:nvSpPr>
          <p:cNvPr id="20" name="Left Brace 19">
            <a:extLst>
              <a:ext uri="{FF2B5EF4-FFF2-40B4-BE49-F238E27FC236}">
                <a16:creationId xmlns:a16="http://schemas.microsoft.com/office/drawing/2014/main" id="{67BB4083-C6F8-4390-B859-D40878C03CA9}"/>
              </a:ext>
            </a:extLst>
          </p:cNvPr>
          <p:cNvSpPr/>
          <p:nvPr/>
        </p:nvSpPr>
        <p:spPr>
          <a:xfrm>
            <a:off x="4013625" y="3570081"/>
            <a:ext cx="375665" cy="1174331"/>
          </a:xfrm>
          <a:prstGeom prst="leftBrace">
            <a:avLst>
              <a:gd name="adj1" fmla="val 8333"/>
              <a:gd name="adj2" fmla="val 491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4" name="Slide Number Placeholder 3">
            <a:extLst>
              <a:ext uri="{FF2B5EF4-FFF2-40B4-BE49-F238E27FC236}">
                <a16:creationId xmlns:a16="http://schemas.microsoft.com/office/drawing/2014/main" id="{FFD1B2CF-A6AD-4445-995D-0E4F4A33D2FA}"/>
              </a:ext>
            </a:extLst>
          </p:cNvPr>
          <p:cNvSpPr>
            <a:spLocks noGrp="1"/>
          </p:cNvSpPr>
          <p:nvPr>
            <p:ph type="sldNum" sz="quarter" idx="12"/>
          </p:nvPr>
        </p:nvSpPr>
        <p:spPr/>
        <p:txBody>
          <a:bodyPr/>
          <a:lstStyle/>
          <a:p>
            <a:fld id="{411327A3-A8DF-4020-B6EB-0F7DE64A84DE}" type="slidenum">
              <a:rPr lang="hr-HR" smtClean="0"/>
              <a:t>5</a:t>
            </a:fld>
            <a:endParaRPr lang="hr-HR"/>
          </a:p>
        </p:txBody>
      </p:sp>
    </p:spTree>
    <p:extLst>
      <p:ext uri="{BB962C8B-B14F-4D97-AF65-F5344CB8AC3E}">
        <p14:creationId xmlns:p14="http://schemas.microsoft.com/office/powerpoint/2010/main" val="257485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F6F32-A8CC-43FF-843C-98D530960B96}"/>
              </a:ext>
            </a:extLst>
          </p:cNvPr>
          <p:cNvSpPr>
            <a:spLocks noGrp="1"/>
          </p:cNvSpPr>
          <p:nvPr>
            <p:ph type="title"/>
          </p:nvPr>
        </p:nvSpPr>
        <p:spPr>
          <a:xfrm>
            <a:off x="612648" y="1078992"/>
            <a:ext cx="6268770" cy="1536192"/>
          </a:xfrm>
        </p:spPr>
        <p:txBody>
          <a:bodyPr anchor="b">
            <a:noAutofit/>
          </a:bodyPr>
          <a:lstStyle/>
          <a:p>
            <a:pPr algn="ctr"/>
            <a:r>
              <a:rPr lang="hr-HR" sz="4800" dirty="0">
                <a:solidFill>
                  <a:srgbClr val="262626"/>
                </a:solidFill>
                <a:latin typeface="IBM Plex Sans SemiBold" panose="020B0703050203000203" pitchFamily="34" charset="0"/>
              </a:rPr>
              <a:t>Utjecaj atributa predmeta </a:t>
            </a:r>
            <a:br>
              <a:rPr lang="hr-HR" sz="4800" dirty="0">
                <a:solidFill>
                  <a:srgbClr val="262626"/>
                </a:solidFill>
                <a:latin typeface="IBM Plex Sans SemiBold" panose="020B0703050203000203" pitchFamily="34" charset="0"/>
              </a:rPr>
            </a:br>
            <a:r>
              <a:rPr lang="hr-HR" sz="4800" dirty="0">
                <a:solidFill>
                  <a:srgbClr val="262626"/>
                </a:solidFill>
                <a:latin typeface="IBM Plex Sans SemiBold" panose="020B0703050203000203" pitchFamily="34" charset="0"/>
              </a:rPr>
              <a:t>(Feature importance)</a:t>
            </a:r>
            <a:endParaRPr lang="hr-HR" dirty="0">
              <a:latin typeface="IBM Plex Sans SemiBold" panose="020B0703050203000203" pitchFamily="34" charset="0"/>
            </a:endParaRPr>
          </a:p>
        </p:txBody>
      </p:sp>
      <p:sp>
        <p:nvSpPr>
          <p:cNvPr id="3" name="Content Placeholder 2">
            <a:extLst>
              <a:ext uri="{FF2B5EF4-FFF2-40B4-BE49-F238E27FC236}">
                <a16:creationId xmlns:a16="http://schemas.microsoft.com/office/drawing/2014/main" id="{648F6836-54D7-45DC-92CD-6C576B929C74}"/>
              </a:ext>
            </a:extLst>
          </p:cNvPr>
          <p:cNvSpPr>
            <a:spLocks noGrp="1"/>
          </p:cNvSpPr>
          <p:nvPr>
            <p:ph idx="1"/>
          </p:nvPr>
        </p:nvSpPr>
        <p:spPr>
          <a:xfrm>
            <a:off x="615458" y="3355848"/>
            <a:ext cx="6268770" cy="2825496"/>
          </a:xfrm>
        </p:spPr>
        <p:txBody>
          <a:bodyPr>
            <a:normAutofit/>
          </a:bodyPr>
          <a:lstStyle/>
          <a:p>
            <a:r>
              <a:rPr lang="hr-HR" sz="2200" dirty="0">
                <a:latin typeface="IBM Plex Sans Light" panose="020B0403050203000203" pitchFamily="34" charset="0"/>
              </a:rPr>
              <a:t>Prikazane su varijable koje su sudjelovale u treniranju modela</a:t>
            </a:r>
            <a:r>
              <a:rPr lang="en-US" sz="2200" dirty="0">
                <a:latin typeface="IBM Plex Sans Light" panose="020B0403050203000203" pitchFamily="34" charset="0"/>
              </a:rPr>
              <a:t> </a:t>
            </a:r>
            <a:r>
              <a:rPr lang="en-US" sz="2200" dirty="0" err="1">
                <a:latin typeface="IBM Plex Sans Light" panose="020B0403050203000203" pitchFamily="34" charset="0"/>
              </a:rPr>
              <a:t>i</a:t>
            </a:r>
            <a:r>
              <a:rPr lang="en-US" sz="2200" dirty="0">
                <a:latin typeface="IBM Plex Sans Light" panose="020B0403050203000203" pitchFamily="34" charset="0"/>
              </a:rPr>
              <a:t> </a:t>
            </a:r>
            <a:r>
              <a:rPr lang="en-US" sz="2200" dirty="0" err="1">
                <a:latin typeface="IBM Plex Sans Light" panose="020B0403050203000203" pitchFamily="34" charset="0"/>
              </a:rPr>
              <a:t>njihov</a:t>
            </a:r>
            <a:r>
              <a:rPr lang="en-US" sz="2200" dirty="0">
                <a:latin typeface="IBM Plex Sans Light" panose="020B0403050203000203" pitchFamily="34" charset="0"/>
              </a:rPr>
              <a:t> </a:t>
            </a:r>
            <a:r>
              <a:rPr lang="en-US" sz="2200" dirty="0" err="1">
                <a:latin typeface="IBM Plex Sans Light" panose="020B0403050203000203" pitchFamily="34" charset="0"/>
              </a:rPr>
              <a:t>utjecaj</a:t>
            </a:r>
            <a:r>
              <a:rPr lang="en-US" sz="2200" dirty="0">
                <a:latin typeface="IBM Plex Sans Light" panose="020B0403050203000203" pitchFamily="34" charset="0"/>
              </a:rPr>
              <a:t> </a:t>
            </a:r>
            <a:r>
              <a:rPr lang="en-US" sz="2200" dirty="0" err="1">
                <a:latin typeface="IBM Plex Sans Light" panose="020B0403050203000203" pitchFamily="34" charset="0"/>
              </a:rPr>
              <a:t>na</a:t>
            </a:r>
            <a:r>
              <a:rPr lang="en-US" sz="2200" dirty="0">
                <a:latin typeface="IBM Plex Sans Light" panose="020B0403050203000203" pitchFamily="34" charset="0"/>
              </a:rPr>
              <a:t> </a:t>
            </a:r>
            <a:r>
              <a:rPr lang="en-US" sz="2200" dirty="0" err="1">
                <a:latin typeface="IBM Plex Sans Light" panose="020B0403050203000203" pitchFamily="34" charset="0"/>
              </a:rPr>
              <a:t>rezultat</a:t>
            </a:r>
            <a:r>
              <a:rPr lang="en-US" sz="2200" dirty="0">
                <a:latin typeface="IBM Plex Sans Light" panose="020B0403050203000203" pitchFamily="34" charset="0"/>
              </a:rPr>
              <a:t> </a:t>
            </a:r>
            <a:r>
              <a:rPr lang="en-US" sz="2200" dirty="0" err="1">
                <a:latin typeface="IBM Plex Sans Light" panose="020B0403050203000203" pitchFamily="34" charset="0"/>
              </a:rPr>
              <a:t>modela</a:t>
            </a:r>
            <a:r>
              <a:rPr lang="en-US" sz="2200" dirty="0">
                <a:latin typeface="IBM Plex Sans Light" panose="020B0403050203000203" pitchFamily="34" charset="0"/>
              </a:rPr>
              <a:t>.</a:t>
            </a:r>
            <a:endParaRPr lang="hr-HR" sz="2200" dirty="0">
              <a:latin typeface="IBM Plex Sans Light" panose="020B0403050203000203" pitchFamily="34" charset="0"/>
            </a:endParaRPr>
          </a:p>
          <a:p>
            <a:r>
              <a:rPr lang="en-US" sz="2200" dirty="0" err="1">
                <a:latin typeface="IBM Plex Sans Light" panose="020B0403050203000203" pitchFamily="34" charset="0"/>
              </a:rPr>
              <a:t>Vidimo</a:t>
            </a:r>
            <a:r>
              <a:rPr lang="en-US" sz="2200" dirty="0">
                <a:latin typeface="IBM Plex Sans Light" panose="020B0403050203000203" pitchFamily="34" charset="0"/>
              </a:rPr>
              <a:t> da </a:t>
            </a:r>
            <a:r>
              <a:rPr lang="en-US" sz="2200" dirty="0" err="1">
                <a:latin typeface="IBM Plex Sans Light" panose="020B0403050203000203" pitchFamily="34" charset="0"/>
              </a:rPr>
              <a:t>nam</a:t>
            </a:r>
            <a:r>
              <a:rPr lang="en-US" sz="2200" dirty="0">
                <a:latin typeface="IBM Plex Sans Light" panose="020B0403050203000203" pitchFamily="34" charset="0"/>
              </a:rPr>
              <a:t> </a:t>
            </a:r>
            <a:r>
              <a:rPr lang="en-US" sz="2200" dirty="0" err="1">
                <a:latin typeface="IBM Plex Sans Light" panose="020B0403050203000203" pitchFamily="34" charset="0"/>
              </a:rPr>
              <a:t>varijabla</a:t>
            </a:r>
            <a:r>
              <a:rPr lang="hr-HR" sz="2200" dirty="0">
                <a:latin typeface="IBM Plex Sans Light" panose="020B0403050203000203" pitchFamily="34" charset="0"/>
              </a:rPr>
              <a:t> koja određuje </a:t>
            </a:r>
            <a:r>
              <a:rPr lang="hr-HR" sz="2400" b="1" dirty="0">
                <a:latin typeface="IBM Plex Sans Light" panose="020B0403050203000203" pitchFamily="34" charset="0"/>
              </a:rPr>
              <a:t>vrstu spora</a:t>
            </a:r>
            <a:r>
              <a:rPr lang="en-US" sz="2400" b="1" dirty="0">
                <a:latin typeface="IBM Plex Sans Light" panose="020B0403050203000203" pitchFamily="34" charset="0"/>
              </a:rPr>
              <a:t> </a:t>
            </a:r>
            <a:r>
              <a:rPr lang="hr-HR" sz="2200" dirty="0">
                <a:latin typeface="IBM Plex Sans Light" panose="020B0403050203000203" pitchFamily="34" charset="0"/>
              </a:rPr>
              <a:t>(</a:t>
            </a:r>
            <a:r>
              <a:rPr lang="en-US" sz="2200" dirty="0" err="1">
                <a:latin typeface="IBM Plex Sans Light" panose="020B0403050203000203" pitchFamily="34" charset="0"/>
              </a:rPr>
              <a:t>vrstaspora_dummy</a:t>
            </a:r>
            <a:r>
              <a:rPr lang="hr-HR" sz="2200" dirty="0">
                <a:latin typeface="IBM Plex Sans Light" panose="020B0403050203000203" pitchFamily="34" charset="0"/>
              </a:rPr>
              <a:t>)</a:t>
            </a:r>
            <a:r>
              <a:rPr lang="en-US" sz="2200" dirty="0">
                <a:latin typeface="IBM Plex Sans Light" panose="020B0403050203000203" pitchFamily="34" charset="0"/>
              </a:rPr>
              <a:t>  </a:t>
            </a:r>
            <a:r>
              <a:rPr lang="en-US" sz="2200" dirty="0" err="1">
                <a:latin typeface="IBM Plex Sans Light" panose="020B0403050203000203" pitchFamily="34" charset="0"/>
              </a:rPr>
              <a:t>najviše</a:t>
            </a:r>
            <a:r>
              <a:rPr lang="en-US" sz="2200" dirty="0">
                <a:latin typeface="IBM Plex Sans Light" panose="020B0403050203000203" pitchFamily="34" charset="0"/>
              </a:rPr>
              <a:t> </a:t>
            </a:r>
            <a:r>
              <a:rPr lang="en-US" sz="2200" dirty="0" err="1">
                <a:latin typeface="IBM Plex Sans Light" panose="020B0403050203000203" pitchFamily="34" charset="0"/>
              </a:rPr>
              <a:t>utječe</a:t>
            </a:r>
            <a:r>
              <a:rPr lang="en-US" sz="2200" dirty="0">
                <a:latin typeface="IBM Plex Sans Light" panose="020B0403050203000203" pitchFamily="34" charset="0"/>
              </a:rPr>
              <a:t> </a:t>
            </a:r>
            <a:r>
              <a:rPr lang="en-US" sz="2200" dirty="0" err="1">
                <a:latin typeface="IBM Plex Sans Light" panose="020B0403050203000203" pitchFamily="34" charset="0"/>
              </a:rPr>
              <a:t>na</a:t>
            </a:r>
            <a:r>
              <a:rPr lang="en-US" sz="2200" dirty="0">
                <a:latin typeface="IBM Plex Sans Light" panose="020B0403050203000203" pitchFamily="34" charset="0"/>
              </a:rPr>
              <a:t> </a:t>
            </a:r>
            <a:r>
              <a:rPr lang="en-US" sz="2200" dirty="0" err="1">
                <a:latin typeface="IBM Plex Sans Light" panose="020B0403050203000203" pitchFamily="34" charset="0"/>
              </a:rPr>
              <a:t>rezultat</a:t>
            </a:r>
            <a:r>
              <a:rPr lang="en-US" sz="2200" dirty="0">
                <a:latin typeface="IBM Plex Sans Light" panose="020B0403050203000203" pitchFamily="34" charset="0"/>
              </a:rPr>
              <a:t> </a:t>
            </a:r>
            <a:r>
              <a:rPr lang="en-US" sz="2200" dirty="0" err="1">
                <a:latin typeface="IBM Plex Sans Light" panose="020B0403050203000203" pitchFamily="34" charset="0"/>
              </a:rPr>
              <a:t>modela</a:t>
            </a:r>
            <a:r>
              <a:rPr lang="en-US" sz="2200" dirty="0">
                <a:latin typeface="IBM Plex Sans Light" panose="020B0403050203000203" pitchFamily="34" charset="0"/>
              </a:rPr>
              <a:t>. </a:t>
            </a:r>
            <a:endParaRPr lang="hr-HR" sz="2200" dirty="0">
              <a:latin typeface="IBM Plex Sans Light" panose="020B0403050203000203" pitchFamily="34" charset="0"/>
            </a:endParaRPr>
          </a:p>
          <a:p>
            <a:r>
              <a:rPr lang="hr-HR" sz="2200" dirty="0">
                <a:latin typeface="IBM Plex Sans Light" panose="020B0403050203000203" pitchFamily="34" charset="0"/>
              </a:rPr>
              <a:t>Podaci o utrošenom vremenu su procjenjeni na temelju te varijable</a:t>
            </a:r>
            <a:endParaRPr lang="en-US" sz="2200" dirty="0">
              <a:latin typeface="IBM Plex Sans Light" panose="020B0403050203000203" pitchFamily="34" charset="0"/>
            </a:endParaRPr>
          </a:p>
          <a:p>
            <a:endParaRPr lang="hr-HR" sz="2200" dirty="0"/>
          </a:p>
        </p:txBody>
      </p:sp>
      <p:pic>
        <p:nvPicPr>
          <p:cNvPr id="4" name="Picture 3">
            <a:extLst>
              <a:ext uri="{FF2B5EF4-FFF2-40B4-BE49-F238E27FC236}">
                <a16:creationId xmlns:a16="http://schemas.microsoft.com/office/drawing/2014/main" id="{7ADC1B6D-04CA-4FBB-BD0C-C0F2BE7F6864}"/>
              </a:ext>
            </a:extLst>
          </p:cNvPr>
          <p:cNvPicPr>
            <a:picLocks noChangeAspect="1"/>
          </p:cNvPicPr>
          <p:nvPr/>
        </p:nvPicPr>
        <p:blipFill>
          <a:blip r:embed="rId3"/>
          <a:stretch>
            <a:fillRect/>
          </a:stretch>
        </p:blipFill>
        <p:spPr>
          <a:xfrm>
            <a:off x="7894310" y="526211"/>
            <a:ext cx="4106340" cy="6055111"/>
          </a:xfrm>
          <a:prstGeom prst="rect">
            <a:avLst/>
          </a:prstGeom>
        </p:spPr>
      </p:pic>
      <p:sp>
        <p:nvSpPr>
          <p:cNvPr id="5" name="Slide Number Placeholder 4">
            <a:extLst>
              <a:ext uri="{FF2B5EF4-FFF2-40B4-BE49-F238E27FC236}">
                <a16:creationId xmlns:a16="http://schemas.microsoft.com/office/drawing/2014/main" id="{0FC1885C-9BF1-4CD9-A29A-6A63E2857CF3}"/>
              </a:ext>
            </a:extLst>
          </p:cNvPr>
          <p:cNvSpPr>
            <a:spLocks noGrp="1"/>
          </p:cNvSpPr>
          <p:nvPr>
            <p:ph type="sldNum" sz="quarter" idx="12"/>
          </p:nvPr>
        </p:nvSpPr>
        <p:spPr/>
        <p:txBody>
          <a:bodyPr/>
          <a:lstStyle/>
          <a:p>
            <a:fld id="{411327A3-A8DF-4020-B6EB-0F7DE64A84DE}" type="slidenum">
              <a:rPr lang="hr-HR" smtClean="0"/>
              <a:t>6</a:t>
            </a:fld>
            <a:endParaRPr lang="hr-HR"/>
          </a:p>
        </p:txBody>
      </p:sp>
    </p:spTree>
    <p:extLst>
      <p:ext uri="{BB962C8B-B14F-4D97-AF65-F5344CB8AC3E}">
        <p14:creationId xmlns:p14="http://schemas.microsoft.com/office/powerpoint/2010/main" val="410226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825ABD-9620-4EBF-BBA2-F283699358F6}"/>
              </a:ext>
            </a:extLst>
          </p:cNvPr>
          <p:cNvSpPr>
            <a:spLocks noGrp="1"/>
          </p:cNvSpPr>
          <p:nvPr>
            <p:ph type="ctrTitle"/>
          </p:nvPr>
        </p:nvSpPr>
        <p:spPr/>
        <p:txBody>
          <a:bodyPr/>
          <a:lstStyle/>
          <a:p>
            <a:r>
              <a:rPr lang="hr-HR" dirty="0"/>
              <a:t>Podaci o predmetima sa </a:t>
            </a:r>
            <a:br>
              <a:rPr lang="hr-HR" dirty="0"/>
            </a:br>
            <a:r>
              <a:rPr lang="hr-HR" dirty="0"/>
              <a:t>Županijskog suda</a:t>
            </a:r>
          </a:p>
        </p:txBody>
      </p:sp>
      <p:sp>
        <p:nvSpPr>
          <p:cNvPr id="5" name="Subtitle 4">
            <a:extLst>
              <a:ext uri="{FF2B5EF4-FFF2-40B4-BE49-F238E27FC236}">
                <a16:creationId xmlns:a16="http://schemas.microsoft.com/office/drawing/2014/main" id="{1DD2DB99-198D-4BE5-8108-E5547DF5160A}"/>
              </a:ext>
            </a:extLst>
          </p:cNvPr>
          <p:cNvSpPr>
            <a:spLocks noGrp="1"/>
          </p:cNvSpPr>
          <p:nvPr>
            <p:ph type="subTitle" idx="1"/>
          </p:nvPr>
        </p:nvSpPr>
        <p:spPr/>
        <p:txBody>
          <a:bodyPr/>
          <a:lstStyle/>
          <a:p>
            <a:r>
              <a:rPr lang="hr-HR" dirty="0"/>
              <a:t>Korišteni su stvarni podaci o utrošenom vremenu suca na pojedini sudski predmet</a:t>
            </a:r>
          </a:p>
        </p:txBody>
      </p:sp>
      <p:sp>
        <p:nvSpPr>
          <p:cNvPr id="2" name="Slide Number Placeholder 1">
            <a:extLst>
              <a:ext uri="{FF2B5EF4-FFF2-40B4-BE49-F238E27FC236}">
                <a16:creationId xmlns:a16="http://schemas.microsoft.com/office/drawing/2014/main" id="{6FFD34B9-07AE-4364-A353-688F56C09A7D}"/>
              </a:ext>
            </a:extLst>
          </p:cNvPr>
          <p:cNvSpPr>
            <a:spLocks noGrp="1"/>
          </p:cNvSpPr>
          <p:nvPr>
            <p:ph type="sldNum" sz="quarter" idx="12"/>
          </p:nvPr>
        </p:nvSpPr>
        <p:spPr/>
        <p:txBody>
          <a:bodyPr/>
          <a:lstStyle/>
          <a:p>
            <a:fld id="{411327A3-A8DF-4020-B6EB-0F7DE64A84DE}" type="slidenum">
              <a:rPr lang="hr-HR" smtClean="0"/>
              <a:t>7</a:t>
            </a:fld>
            <a:endParaRPr lang="hr-HR"/>
          </a:p>
        </p:txBody>
      </p:sp>
    </p:spTree>
    <p:extLst>
      <p:ext uri="{BB962C8B-B14F-4D97-AF65-F5344CB8AC3E}">
        <p14:creationId xmlns:p14="http://schemas.microsoft.com/office/powerpoint/2010/main" val="282520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AACAF-E2A8-4D88-B6B7-1F2DBB4E701E}"/>
              </a:ext>
            </a:extLst>
          </p:cNvPr>
          <p:cNvSpPr>
            <a:spLocks noGrp="1"/>
          </p:cNvSpPr>
          <p:nvPr>
            <p:ph type="title"/>
          </p:nvPr>
        </p:nvSpPr>
        <p:spPr>
          <a:xfrm>
            <a:off x="838200" y="428921"/>
            <a:ext cx="10515600" cy="1325563"/>
          </a:xfrm>
        </p:spPr>
        <p:txBody>
          <a:bodyPr/>
          <a:lstStyle/>
          <a:p>
            <a:r>
              <a:rPr lang="hr-HR" dirty="0">
                <a:latin typeface="IBM Plex Sans SemiBold" panose="020B0703050203000203" pitchFamily="34" charset="0"/>
              </a:rPr>
              <a:t>Podjela na kategorije složenosti</a:t>
            </a:r>
          </a:p>
        </p:txBody>
      </p:sp>
      <p:sp>
        <p:nvSpPr>
          <p:cNvPr id="4" name="Content Placeholder 3">
            <a:extLst>
              <a:ext uri="{FF2B5EF4-FFF2-40B4-BE49-F238E27FC236}">
                <a16:creationId xmlns:a16="http://schemas.microsoft.com/office/drawing/2014/main" id="{F444F9F4-CDB3-46DB-9C40-32C8A440C1C6}"/>
              </a:ext>
            </a:extLst>
          </p:cNvPr>
          <p:cNvSpPr>
            <a:spLocks noGrp="1"/>
          </p:cNvSpPr>
          <p:nvPr>
            <p:ph sz="half" idx="1"/>
          </p:nvPr>
        </p:nvSpPr>
        <p:spPr>
          <a:xfrm>
            <a:off x="838200" y="2354188"/>
            <a:ext cx="5181600" cy="3302333"/>
          </a:xfrm>
        </p:spPr>
        <p:txBody>
          <a:bodyPr>
            <a:normAutofit/>
          </a:bodyPr>
          <a:lstStyle/>
          <a:p>
            <a:r>
              <a:rPr lang="en-US" sz="2000" b="1" dirty="0">
                <a:solidFill>
                  <a:srgbClr val="262626"/>
                </a:solidFill>
                <a:latin typeface="IBM Plex Sans Light" panose="020B0403050203000203" pitchFamily="34" charset="0"/>
              </a:rPr>
              <a:t>JEDNOSTAVAN PR</a:t>
            </a:r>
            <a:r>
              <a:rPr lang="hr-HR" sz="2000" b="1" dirty="0">
                <a:solidFill>
                  <a:srgbClr val="262626"/>
                </a:solidFill>
                <a:latin typeface="IBM Plex Sans Light" panose="020B0403050203000203" pitchFamily="34" charset="0"/>
              </a:rPr>
              <a:t>EDMET</a:t>
            </a:r>
            <a:r>
              <a:rPr lang="en-US" sz="2000" b="1" dirty="0">
                <a:solidFill>
                  <a:srgbClr val="262626"/>
                </a:solidFill>
                <a:latin typeface="IBM Plex Sans Light" panose="020B0403050203000203" pitchFamily="34" charset="0"/>
              </a:rPr>
              <a:t> </a:t>
            </a:r>
            <a:r>
              <a:rPr lang="en-US" sz="2000" dirty="0">
                <a:solidFill>
                  <a:srgbClr val="262626"/>
                </a:solidFill>
                <a:latin typeface="IBM Plex Sans Light" panose="020B0403050203000203" pitchFamily="34" charset="0"/>
              </a:rPr>
              <a:t>(</a:t>
            </a:r>
            <a:r>
              <a:rPr lang="hr-HR" sz="2000" dirty="0">
                <a:solidFill>
                  <a:srgbClr val="262626"/>
                </a:solidFill>
                <a:latin typeface="IBM Plex Sans Light" panose="020B0403050203000203" pitchFamily="34" charset="0"/>
              </a:rPr>
              <a:t>1</a:t>
            </a:r>
            <a:r>
              <a:rPr lang="en-US" sz="2000" dirty="0">
                <a:solidFill>
                  <a:srgbClr val="262626"/>
                </a:solidFill>
                <a:latin typeface="IBM Plex Sans Light" panose="020B0403050203000203" pitchFamily="34" charset="0"/>
              </a:rPr>
              <a:t>)</a:t>
            </a:r>
            <a:r>
              <a:rPr lang="hr-HR" sz="2000" dirty="0">
                <a:solidFill>
                  <a:srgbClr val="262626"/>
                </a:solidFill>
                <a:latin typeface="IBM Plex Sans Light" panose="020B0403050203000203" pitchFamily="34" charset="0"/>
              </a:rPr>
              <a:t> – utrošeno vrijem suca do </a:t>
            </a:r>
            <a:r>
              <a:rPr lang="en-US" sz="2000" dirty="0">
                <a:solidFill>
                  <a:srgbClr val="262626"/>
                </a:solidFill>
                <a:latin typeface="IBM Plex Sans Light" panose="020B0403050203000203" pitchFamily="34" charset="0"/>
              </a:rPr>
              <a:t>4</a:t>
            </a:r>
            <a:r>
              <a:rPr lang="hr-HR" sz="2000" dirty="0">
                <a:solidFill>
                  <a:srgbClr val="262626"/>
                </a:solidFill>
                <a:latin typeface="IBM Plex Sans Light" panose="020B0403050203000203" pitchFamily="34" charset="0"/>
              </a:rPr>
              <a:t>00 minuta</a:t>
            </a:r>
            <a:br>
              <a:rPr lang="hr-HR" sz="2000" dirty="0">
                <a:solidFill>
                  <a:srgbClr val="262626"/>
                </a:solidFill>
                <a:latin typeface="IBM Plex Sans Light" panose="020B0403050203000203" pitchFamily="34" charset="0"/>
              </a:rPr>
            </a:br>
            <a:endParaRPr lang="en-US" sz="2000" dirty="0">
              <a:solidFill>
                <a:srgbClr val="262626"/>
              </a:solidFill>
              <a:latin typeface="IBM Plex Sans Light" panose="020B0403050203000203" pitchFamily="34" charset="0"/>
            </a:endParaRPr>
          </a:p>
          <a:p>
            <a:endParaRPr lang="en-US" sz="2000" dirty="0">
              <a:solidFill>
                <a:srgbClr val="262626"/>
              </a:solidFill>
              <a:latin typeface="IBM Plex Sans Light" panose="020B0403050203000203" pitchFamily="34" charset="0"/>
            </a:endParaRPr>
          </a:p>
          <a:p>
            <a:endParaRPr lang="en-US" sz="2000" dirty="0">
              <a:solidFill>
                <a:srgbClr val="262626"/>
              </a:solidFill>
              <a:latin typeface="IBM Plex Sans Light" panose="020B0403050203000203" pitchFamily="34" charset="0"/>
            </a:endParaRPr>
          </a:p>
          <a:p>
            <a:r>
              <a:rPr lang="en-US" sz="2000" b="1" dirty="0">
                <a:solidFill>
                  <a:srgbClr val="262626"/>
                </a:solidFill>
                <a:latin typeface="IBM Plex Sans Light" panose="020B0403050203000203" pitchFamily="34" charset="0"/>
              </a:rPr>
              <a:t>SLOŽEN PR</a:t>
            </a:r>
            <a:r>
              <a:rPr lang="hr-HR" sz="2000" b="1" dirty="0">
                <a:solidFill>
                  <a:srgbClr val="262626"/>
                </a:solidFill>
                <a:latin typeface="IBM Plex Sans Light" panose="020B0403050203000203" pitchFamily="34" charset="0"/>
              </a:rPr>
              <a:t>EDMET</a:t>
            </a:r>
            <a:r>
              <a:rPr lang="en-US" sz="2000" b="1" dirty="0">
                <a:solidFill>
                  <a:srgbClr val="262626"/>
                </a:solidFill>
                <a:latin typeface="IBM Plex Sans Light" panose="020B0403050203000203" pitchFamily="34" charset="0"/>
              </a:rPr>
              <a:t> </a:t>
            </a:r>
            <a:r>
              <a:rPr lang="en-US" sz="2000" dirty="0">
                <a:solidFill>
                  <a:srgbClr val="262626"/>
                </a:solidFill>
                <a:latin typeface="IBM Plex Sans Light" panose="020B0403050203000203" pitchFamily="34" charset="0"/>
              </a:rPr>
              <a:t>(</a:t>
            </a:r>
            <a:r>
              <a:rPr lang="hr-HR" sz="2000" dirty="0">
                <a:solidFill>
                  <a:srgbClr val="262626"/>
                </a:solidFill>
                <a:latin typeface="IBM Plex Sans Light" panose="020B0403050203000203" pitchFamily="34" charset="0"/>
              </a:rPr>
              <a:t>2</a:t>
            </a:r>
            <a:r>
              <a:rPr lang="en-US" sz="2000" dirty="0">
                <a:solidFill>
                  <a:srgbClr val="262626"/>
                </a:solidFill>
                <a:latin typeface="IBM Plex Sans Light" panose="020B0403050203000203" pitchFamily="34" charset="0"/>
              </a:rPr>
              <a:t>)</a:t>
            </a:r>
            <a:r>
              <a:rPr lang="hr-HR" sz="2000" dirty="0">
                <a:solidFill>
                  <a:srgbClr val="262626"/>
                </a:solidFill>
                <a:latin typeface="IBM Plex Sans Light" panose="020B0403050203000203" pitchFamily="34" charset="0"/>
              </a:rPr>
              <a:t> – utrošeno vrijeme suca više od </a:t>
            </a:r>
            <a:r>
              <a:rPr lang="en-US" sz="2000" dirty="0">
                <a:solidFill>
                  <a:srgbClr val="262626"/>
                </a:solidFill>
                <a:latin typeface="IBM Plex Sans Light" panose="020B0403050203000203" pitchFamily="34" charset="0"/>
              </a:rPr>
              <a:t>400 </a:t>
            </a:r>
            <a:r>
              <a:rPr lang="hr-HR" sz="2000" dirty="0">
                <a:solidFill>
                  <a:srgbClr val="262626"/>
                </a:solidFill>
                <a:latin typeface="IBM Plex Sans Light" panose="020B0403050203000203" pitchFamily="34" charset="0"/>
              </a:rPr>
              <a:t>minuta</a:t>
            </a:r>
            <a:endParaRPr lang="hr-HR" sz="2000" dirty="0">
              <a:solidFill>
                <a:srgbClr val="FF0000"/>
              </a:solidFill>
            </a:endParaRPr>
          </a:p>
        </p:txBody>
      </p:sp>
      <p:pic>
        <p:nvPicPr>
          <p:cNvPr id="20" name="Content Placeholder 19">
            <a:extLst>
              <a:ext uri="{FF2B5EF4-FFF2-40B4-BE49-F238E27FC236}">
                <a16:creationId xmlns:a16="http://schemas.microsoft.com/office/drawing/2014/main" id="{196F07DD-4970-4D92-86B8-6B986F2E0309}"/>
              </a:ext>
            </a:extLst>
          </p:cNvPr>
          <p:cNvPicPr>
            <a:picLocks noGrp="1" noChangeAspect="1"/>
          </p:cNvPicPr>
          <p:nvPr>
            <p:ph sz="half" idx="2"/>
          </p:nvPr>
        </p:nvPicPr>
        <p:blipFill>
          <a:blip r:embed="rId2"/>
          <a:stretch>
            <a:fillRect/>
          </a:stretch>
        </p:blipFill>
        <p:spPr>
          <a:xfrm>
            <a:off x="6172202" y="2495956"/>
            <a:ext cx="5812849" cy="2341101"/>
          </a:xfrm>
          <a:prstGeom prst="rect">
            <a:avLst/>
          </a:prstGeom>
          <a:ln w="88900" cap="sq" cmpd="thickThin">
            <a:solidFill>
              <a:schemeClr val="bg2">
                <a:lumMod val="50000"/>
              </a:schemeClr>
            </a:solidFill>
            <a:prstDash val="solid"/>
            <a:miter lim="800000"/>
          </a:ln>
          <a:effectLst>
            <a:innerShdw blurRad="76200">
              <a:srgbClr val="000000"/>
            </a:innerShdw>
          </a:effectLst>
        </p:spPr>
      </p:pic>
      <p:sp>
        <p:nvSpPr>
          <p:cNvPr id="21" name="TextBox 20">
            <a:extLst>
              <a:ext uri="{FF2B5EF4-FFF2-40B4-BE49-F238E27FC236}">
                <a16:creationId xmlns:a16="http://schemas.microsoft.com/office/drawing/2014/main" id="{3F88C2F4-A635-4EF5-9D3F-7A02F3F0954C}"/>
              </a:ext>
            </a:extLst>
          </p:cNvPr>
          <p:cNvSpPr txBox="1"/>
          <p:nvPr/>
        </p:nvSpPr>
        <p:spPr>
          <a:xfrm>
            <a:off x="6095999" y="5103518"/>
            <a:ext cx="5978487" cy="523220"/>
          </a:xfrm>
          <a:prstGeom prst="rect">
            <a:avLst/>
          </a:prstGeom>
          <a:noFill/>
        </p:spPr>
        <p:txBody>
          <a:bodyPr wrap="square" rtlCol="0">
            <a:spAutoFit/>
          </a:bodyPr>
          <a:lstStyle/>
          <a:p>
            <a:r>
              <a:rPr lang="hr-HR" sz="1400" i="1" dirty="0"/>
              <a:t>*Distribucija ukupnog trajanja sudskih predmeta, u minutama. Podaci za Županijski sud</a:t>
            </a:r>
          </a:p>
        </p:txBody>
      </p:sp>
      <p:sp>
        <p:nvSpPr>
          <p:cNvPr id="3" name="Slide Number Placeholder 2">
            <a:extLst>
              <a:ext uri="{FF2B5EF4-FFF2-40B4-BE49-F238E27FC236}">
                <a16:creationId xmlns:a16="http://schemas.microsoft.com/office/drawing/2014/main" id="{83422BC8-0A41-4B73-9679-E4FB13DE692C}"/>
              </a:ext>
            </a:extLst>
          </p:cNvPr>
          <p:cNvSpPr>
            <a:spLocks noGrp="1"/>
          </p:cNvSpPr>
          <p:nvPr>
            <p:ph type="sldNum" sz="quarter" idx="12"/>
          </p:nvPr>
        </p:nvSpPr>
        <p:spPr/>
        <p:txBody>
          <a:bodyPr/>
          <a:lstStyle/>
          <a:p>
            <a:fld id="{411327A3-A8DF-4020-B6EB-0F7DE64A84DE}" type="slidenum">
              <a:rPr lang="hr-HR" smtClean="0"/>
              <a:t>8</a:t>
            </a:fld>
            <a:endParaRPr lang="hr-HR"/>
          </a:p>
        </p:txBody>
      </p:sp>
    </p:spTree>
    <p:extLst>
      <p:ext uri="{BB962C8B-B14F-4D97-AF65-F5344CB8AC3E}">
        <p14:creationId xmlns:p14="http://schemas.microsoft.com/office/powerpoint/2010/main" val="1832783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DF193-B449-4364-A9D1-0412ABECAF9A}"/>
              </a:ext>
            </a:extLst>
          </p:cNvPr>
          <p:cNvSpPr>
            <a:spLocks noGrp="1"/>
          </p:cNvSpPr>
          <p:nvPr>
            <p:ph type="title"/>
          </p:nvPr>
        </p:nvSpPr>
        <p:spPr/>
        <p:txBody>
          <a:bodyPr/>
          <a:lstStyle/>
          <a:p>
            <a:r>
              <a:rPr lang="hr-HR" dirty="0">
                <a:latin typeface="IBM Plex Sans SemiBold" panose="020B0703050203000203" pitchFamily="34" charset="0"/>
              </a:rPr>
              <a:t>Rezultati modela</a:t>
            </a:r>
            <a:endParaRPr lang="en-US" dirty="0"/>
          </a:p>
        </p:txBody>
      </p:sp>
      <p:sp>
        <p:nvSpPr>
          <p:cNvPr id="3" name="Content Placeholder 2">
            <a:extLst>
              <a:ext uri="{FF2B5EF4-FFF2-40B4-BE49-F238E27FC236}">
                <a16:creationId xmlns:a16="http://schemas.microsoft.com/office/drawing/2014/main" id="{25A12ACB-D910-4C6A-91A6-C279386E96FF}"/>
              </a:ext>
            </a:extLst>
          </p:cNvPr>
          <p:cNvSpPr>
            <a:spLocks noGrp="1"/>
          </p:cNvSpPr>
          <p:nvPr>
            <p:ph idx="1"/>
          </p:nvPr>
        </p:nvSpPr>
        <p:spPr>
          <a:xfrm>
            <a:off x="838200" y="1535502"/>
            <a:ext cx="10515600" cy="4882551"/>
          </a:xfrm>
        </p:spPr>
        <p:txBody>
          <a:bodyPr>
            <a:normAutofit/>
          </a:bodyPr>
          <a:lstStyle/>
          <a:p>
            <a:r>
              <a:rPr lang="hr-HR" dirty="0">
                <a:latin typeface="IBM Plex Sans Light" panose="020B0403050203000203" pitchFamily="34" charset="0"/>
              </a:rPr>
              <a:t>Korišten je </a:t>
            </a:r>
            <a:r>
              <a:rPr lang="en-US" dirty="0" err="1">
                <a:latin typeface="IBM Plex Sans Light" panose="020B0403050203000203" pitchFamily="34" charset="0"/>
              </a:rPr>
              <a:t>jedan</a:t>
            </a:r>
            <a:r>
              <a:rPr lang="en-US" dirty="0">
                <a:latin typeface="IBM Plex Sans Light" panose="020B0403050203000203" pitchFamily="34" charset="0"/>
              </a:rPr>
              <a:t> od </a:t>
            </a:r>
            <a:r>
              <a:rPr lang="en-US" dirty="0" err="1">
                <a:latin typeface="IBM Plex Sans Light" panose="020B0403050203000203" pitchFamily="34" charset="0"/>
              </a:rPr>
              <a:t>najnaprednijih</a:t>
            </a:r>
            <a:r>
              <a:rPr lang="en-US" dirty="0">
                <a:latin typeface="IBM Plex Sans Light" panose="020B0403050203000203" pitchFamily="34" charset="0"/>
              </a:rPr>
              <a:t> </a:t>
            </a:r>
            <a:r>
              <a:rPr lang="en-US" dirty="0" err="1">
                <a:latin typeface="IBM Plex Sans Light" panose="020B0403050203000203" pitchFamily="34" charset="0"/>
              </a:rPr>
              <a:t>algoritama</a:t>
            </a:r>
            <a:r>
              <a:rPr lang="en-US" dirty="0">
                <a:latin typeface="IBM Plex Sans Light" panose="020B0403050203000203" pitchFamily="34" charset="0"/>
              </a:rPr>
              <a:t> </a:t>
            </a:r>
            <a:r>
              <a:rPr lang="hr-HR" dirty="0">
                <a:latin typeface="IBM Plex Sans Light" panose="020B0403050203000203" pitchFamily="34" charset="0"/>
              </a:rPr>
              <a:t>strojnog učenja XGboost</a:t>
            </a:r>
          </a:p>
          <a:p>
            <a:r>
              <a:rPr lang="hr-HR" dirty="0">
                <a:latin typeface="IBM Plex Sans Light" panose="020B0403050203000203" pitchFamily="34" charset="0"/>
              </a:rPr>
              <a:t>Rezultati predviđanja na temelju dostupnih podataka (</a:t>
            </a:r>
            <a:r>
              <a:rPr lang="en-US" dirty="0">
                <a:latin typeface="IBM Plex Sans Light" panose="020B0403050203000203" pitchFamily="34" charset="0"/>
              </a:rPr>
              <a:t>Confusion matrix</a:t>
            </a:r>
            <a:r>
              <a:rPr lang="hr-HR" dirty="0">
                <a:latin typeface="IBM Plex Sans Light" panose="020B0403050203000203" pitchFamily="34" charset="0"/>
              </a:rPr>
              <a:t>)</a:t>
            </a:r>
            <a:r>
              <a:rPr lang="en-US" dirty="0">
                <a:latin typeface="IBM Plex Sans Light" panose="020B0403050203000203" pitchFamily="34" charset="0"/>
              </a:rPr>
              <a:t>:</a:t>
            </a:r>
          </a:p>
          <a:p>
            <a:pPr marL="0" indent="0">
              <a:buNone/>
            </a:pPr>
            <a:endParaRPr lang="en-US" dirty="0">
              <a:latin typeface="IBM Plex Sans Light" panose="020B0403050203000203" pitchFamily="34" charset="0"/>
            </a:endParaRPr>
          </a:p>
          <a:p>
            <a:pPr marL="0" indent="0">
              <a:buNone/>
            </a:pPr>
            <a:endParaRPr lang="hr-HR" dirty="0">
              <a:latin typeface="IBM Plex Sans Light" panose="020B0403050203000203" pitchFamily="34" charset="0"/>
            </a:endParaRPr>
          </a:p>
          <a:p>
            <a:pPr marL="0" indent="0">
              <a:buNone/>
            </a:pPr>
            <a:endParaRPr lang="hr-HR" dirty="0">
              <a:latin typeface="IBM Plex Sans Light" panose="020B0403050203000203" pitchFamily="34" charset="0"/>
            </a:endParaRPr>
          </a:p>
          <a:p>
            <a:pPr marL="0" indent="0">
              <a:buNone/>
            </a:pPr>
            <a:endParaRPr lang="en-US" dirty="0">
              <a:latin typeface="IBM Plex Sans Light" panose="020B0403050203000203" pitchFamily="34" charset="0"/>
            </a:endParaRPr>
          </a:p>
          <a:p>
            <a:r>
              <a:rPr lang="en-US" dirty="0">
                <a:latin typeface="IBM Plex Sans Light" panose="020B0403050203000203" pitchFamily="34" charset="0"/>
              </a:rPr>
              <a:t>Model s </a:t>
            </a:r>
            <a:r>
              <a:rPr lang="en-US" dirty="0" err="1">
                <a:latin typeface="IBM Plex Sans Light" panose="020B0403050203000203" pitchFamily="34" charset="0"/>
              </a:rPr>
              <a:t>točnošću</a:t>
            </a:r>
            <a:r>
              <a:rPr lang="en-US" dirty="0">
                <a:latin typeface="IBM Plex Sans Light" panose="020B0403050203000203" pitchFamily="34" charset="0"/>
              </a:rPr>
              <a:t> od </a:t>
            </a:r>
            <a:r>
              <a:rPr lang="hr-HR" dirty="0">
                <a:latin typeface="IBM Plex Sans Light" panose="020B0403050203000203" pitchFamily="34" charset="0"/>
              </a:rPr>
              <a:t>80</a:t>
            </a:r>
            <a:r>
              <a:rPr lang="en-US" dirty="0">
                <a:latin typeface="IBM Plex Sans Light" panose="020B0403050203000203" pitchFamily="34" charset="0"/>
              </a:rPr>
              <a:t>% </a:t>
            </a:r>
            <a:r>
              <a:rPr lang="en-US" dirty="0" err="1">
                <a:latin typeface="IBM Plex Sans Light" panose="020B0403050203000203" pitchFamily="34" charset="0"/>
              </a:rPr>
              <a:t>pogađa</a:t>
            </a:r>
            <a:r>
              <a:rPr lang="en-US" dirty="0">
                <a:latin typeface="IBM Plex Sans Light" panose="020B0403050203000203" pitchFamily="34" charset="0"/>
              </a:rPr>
              <a:t> </a:t>
            </a:r>
            <a:r>
              <a:rPr lang="en-US" dirty="0" err="1">
                <a:latin typeface="IBM Plex Sans Light" panose="020B0403050203000203" pitchFamily="34" charset="0"/>
              </a:rPr>
              <a:t>kategoriju</a:t>
            </a:r>
            <a:r>
              <a:rPr lang="en-US" dirty="0">
                <a:latin typeface="IBM Plex Sans Light" panose="020B0403050203000203" pitchFamily="34" charset="0"/>
              </a:rPr>
              <a:t> </a:t>
            </a:r>
            <a:r>
              <a:rPr lang="en-US" dirty="0" err="1">
                <a:latin typeface="IBM Plex Sans Light" panose="020B0403050203000203" pitchFamily="34" charset="0"/>
              </a:rPr>
              <a:t>kojoj</a:t>
            </a:r>
            <a:r>
              <a:rPr lang="en-US" dirty="0">
                <a:latin typeface="IBM Plex Sans Light" panose="020B0403050203000203" pitchFamily="34" charset="0"/>
              </a:rPr>
              <a:t> </a:t>
            </a:r>
            <a:r>
              <a:rPr lang="en-US" dirty="0" err="1">
                <a:latin typeface="IBM Plex Sans Light" panose="020B0403050203000203" pitchFamily="34" charset="0"/>
              </a:rPr>
              <a:t>sudski</a:t>
            </a:r>
            <a:r>
              <a:rPr lang="en-US" dirty="0">
                <a:latin typeface="IBM Plex Sans Light" panose="020B0403050203000203" pitchFamily="34" charset="0"/>
              </a:rPr>
              <a:t> </a:t>
            </a:r>
            <a:r>
              <a:rPr lang="hr-HR" dirty="0">
                <a:latin typeface="IBM Plex Sans Light" panose="020B0403050203000203" pitchFamily="34" charset="0"/>
              </a:rPr>
              <a:t>predmet</a:t>
            </a:r>
            <a:r>
              <a:rPr lang="en-US" dirty="0">
                <a:latin typeface="IBM Plex Sans Light" panose="020B0403050203000203" pitchFamily="34" charset="0"/>
              </a:rPr>
              <a:t> </a:t>
            </a:r>
            <a:r>
              <a:rPr lang="en-US" dirty="0" err="1">
                <a:latin typeface="IBM Plex Sans Light" panose="020B0403050203000203" pitchFamily="34" charset="0"/>
              </a:rPr>
              <a:t>pripada</a:t>
            </a:r>
            <a:r>
              <a:rPr lang="hr-HR" dirty="0">
                <a:latin typeface="IBM Plex Sans Light" panose="020B0403050203000203" pitchFamily="34" charset="0"/>
              </a:rPr>
              <a:t> – premali uzorak</a:t>
            </a:r>
            <a:endParaRPr lang="en-US" dirty="0">
              <a:latin typeface="IBM Plex Sans Light" panose="020B0403050203000203" pitchFamily="34" charset="0"/>
            </a:endParaRPr>
          </a:p>
        </p:txBody>
      </p:sp>
      <p:graphicFrame>
        <p:nvGraphicFramePr>
          <p:cNvPr id="5" name="Table 4">
            <a:extLst>
              <a:ext uri="{FF2B5EF4-FFF2-40B4-BE49-F238E27FC236}">
                <a16:creationId xmlns:a16="http://schemas.microsoft.com/office/drawing/2014/main" id="{C9B65FE1-B0FC-431F-B25C-4B6B29FCBB3E}"/>
              </a:ext>
            </a:extLst>
          </p:cNvPr>
          <p:cNvGraphicFramePr>
            <a:graphicFrameLocks noGrp="1"/>
          </p:cNvGraphicFramePr>
          <p:nvPr>
            <p:extLst>
              <p:ext uri="{D42A27DB-BD31-4B8C-83A1-F6EECF244321}">
                <p14:modId xmlns:p14="http://schemas.microsoft.com/office/powerpoint/2010/main" val="2232895784"/>
              </p:ext>
            </p:extLst>
          </p:nvPr>
        </p:nvGraphicFramePr>
        <p:xfrm>
          <a:off x="4784151" y="3391589"/>
          <a:ext cx="2399073" cy="1325562"/>
        </p:xfrm>
        <a:graphic>
          <a:graphicData uri="http://schemas.openxmlformats.org/drawingml/2006/table">
            <a:tbl>
              <a:tblPr firstRow="1" firstCol="1" bandRow="1">
                <a:tableStyleId>{5C22544A-7EE6-4342-B048-85BDC9FD1C3A}</a:tableStyleId>
              </a:tblPr>
              <a:tblGrid>
                <a:gridCol w="799691">
                  <a:extLst>
                    <a:ext uri="{9D8B030D-6E8A-4147-A177-3AD203B41FA5}">
                      <a16:colId xmlns:a16="http://schemas.microsoft.com/office/drawing/2014/main" val="1371953561"/>
                    </a:ext>
                  </a:extLst>
                </a:gridCol>
                <a:gridCol w="799691">
                  <a:extLst>
                    <a:ext uri="{9D8B030D-6E8A-4147-A177-3AD203B41FA5}">
                      <a16:colId xmlns:a16="http://schemas.microsoft.com/office/drawing/2014/main" val="2564607189"/>
                    </a:ext>
                  </a:extLst>
                </a:gridCol>
                <a:gridCol w="799691">
                  <a:extLst>
                    <a:ext uri="{9D8B030D-6E8A-4147-A177-3AD203B41FA5}">
                      <a16:colId xmlns:a16="http://schemas.microsoft.com/office/drawing/2014/main" val="857106562"/>
                    </a:ext>
                  </a:extLst>
                </a:gridCol>
              </a:tblGrid>
              <a:tr h="441854">
                <a:tc>
                  <a:txBody>
                    <a:bodyPr/>
                    <a:lstStyle/>
                    <a:p>
                      <a:pPr algn="ctr">
                        <a:lnSpc>
                          <a:spcPct val="107000"/>
                        </a:lnSpc>
                        <a:spcAft>
                          <a:spcPts val="0"/>
                        </a:spcAft>
                      </a:pPr>
                      <a:r>
                        <a:rPr lang="hr-HR" sz="1400">
                          <a:effectLst/>
                          <a:latin typeface="IBM Plex Sans Light" panose="020B0403050203000203" pitchFamily="34" charset="0"/>
                        </a:rPr>
                        <a:t> </a:t>
                      </a:r>
                      <a:endParaRPr lang="hr-HR" sz="1400">
                        <a:effectLst/>
                        <a:latin typeface="IBM Plex Sans Light" panose="020B0403050203000203" pitchFamily="34" charset="0"/>
                        <a:ea typeface="+mn-ea"/>
                        <a:cs typeface="Arial" panose="020B0604020202020204" pitchFamily="34" charset="0"/>
                      </a:endParaRPr>
                    </a:p>
                  </a:txBody>
                  <a:tcPr marL="68580" marR="68580" marT="0" marB="0" anchor="ctr"/>
                </a:tc>
                <a:tc>
                  <a:txBody>
                    <a:bodyPr/>
                    <a:lstStyle/>
                    <a:p>
                      <a:pPr algn="ctr">
                        <a:lnSpc>
                          <a:spcPct val="107000"/>
                        </a:lnSpc>
                        <a:spcAft>
                          <a:spcPts val="0"/>
                        </a:spcAft>
                      </a:pPr>
                      <a:r>
                        <a:rPr lang="hr-HR" sz="1400" dirty="0">
                          <a:effectLst/>
                          <a:latin typeface="IBM Plex Sans Light" panose="020B0403050203000203" pitchFamily="34" charset="0"/>
                        </a:rPr>
                        <a:t>1</a:t>
                      </a:r>
                      <a:endParaRPr lang="hr-HR" sz="1400" dirty="0">
                        <a:effectLst/>
                        <a:latin typeface="IBM Plex Sans Light" panose="020B0403050203000203" pitchFamily="34" charset="0"/>
                        <a:ea typeface="+mn-ea"/>
                        <a:cs typeface="Arial" panose="020B0604020202020204" pitchFamily="34" charset="0"/>
                      </a:endParaRPr>
                    </a:p>
                  </a:txBody>
                  <a:tcPr marL="68580" marR="68580" marT="0" marB="0" anchor="ctr"/>
                </a:tc>
                <a:tc>
                  <a:txBody>
                    <a:bodyPr/>
                    <a:lstStyle/>
                    <a:p>
                      <a:pPr algn="ctr">
                        <a:lnSpc>
                          <a:spcPct val="107000"/>
                        </a:lnSpc>
                        <a:spcAft>
                          <a:spcPts val="0"/>
                        </a:spcAft>
                      </a:pPr>
                      <a:r>
                        <a:rPr lang="hr-HR" sz="1400">
                          <a:effectLst/>
                          <a:latin typeface="IBM Plex Sans Light" panose="020B0403050203000203" pitchFamily="34" charset="0"/>
                        </a:rPr>
                        <a:t>2</a:t>
                      </a:r>
                      <a:endParaRPr lang="hr-HR" sz="1400">
                        <a:effectLst/>
                        <a:latin typeface="IBM Plex Sans Light" panose="020B0403050203000203"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val="3239399759"/>
                  </a:ext>
                </a:extLst>
              </a:tr>
              <a:tr h="441854">
                <a:tc>
                  <a:txBody>
                    <a:bodyPr/>
                    <a:lstStyle/>
                    <a:p>
                      <a:pPr algn="ctr">
                        <a:lnSpc>
                          <a:spcPct val="107000"/>
                        </a:lnSpc>
                        <a:spcAft>
                          <a:spcPts val="0"/>
                        </a:spcAft>
                      </a:pPr>
                      <a:r>
                        <a:rPr lang="hr-HR" sz="1400">
                          <a:effectLst/>
                          <a:latin typeface="IBM Plex Sans Light" panose="020B0403050203000203" pitchFamily="34" charset="0"/>
                        </a:rPr>
                        <a:t>1</a:t>
                      </a:r>
                      <a:endParaRPr lang="hr-HR" sz="1400">
                        <a:effectLst/>
                        <a:latin typeface="IBM Plex Sans Light" panose="020B0403050203000203" pitchFamily="34" charset="0"/>
                        <a:ea typeface="+mn-ea"/>
                        <a:cs typeface="Arial" panose="020B0604020202020204" pitchFamily="34" charset="0"/>
                      </a:endParaRPr>
                    </a:p>
                  </a:txBody>
                  <a:tcPr marL="68580" marR="68580" marT="0" marB="0" anchor="ctr"/>
                </a:tc>
                <a:tc>
                  <a:txBody>
                    <a:bodyPr/>
                    <a:lstStyle/>
                    <a:p>
                      <a:pPr algn="ctr">
                        <a:lnSpc>
                          <a:spcPct val="107000"/>
                        </a:lnSpc>
                        <a:spcAft>
                          <a:spcPts val="0"/>
                        </a:spcAft>
                      </a:pPr>
                      <a:r>
                        <a:rPr lang="hr-HR" sz="1400" dirty="0">
                          <a:effectLst/>
                          <a:latin typeface="IBM Plex Sans Light" panose="020B0403050203000203" pitchFamily="34" charset="0"/>
                        </a:rPr>
                        <a:t>376</a:t>
                      </a:r>
                      <a:endParaRPr lang="hr-HR" sz="1400" dirty="0">
                        <a:effectLst/>
                        <a:latin typeface="IBM Plex Sans Light" panose="020B0403050203000203" pitchFamily="34" charset="0"/>
                        <a:ea typeface="+mn-ea"/>
                        <a:cs typeface="Arial" panose="020B0604020202020204" pitchFamily="34" charset="0"/>
                      </a:endParaRPr>
                    </a:p>
                  </a:txBody>
                  <a:tcPr marL="68580" marR="68580" marT="0" marB="0" anchor="ctr">
                    <a:solidFill>
                      <a:srgbClr val="92D050"/>
                    </a:solidFill>
                  </a:tcPr>
                </a:tc>
                <a:tc>
                  <a:txBody>
                    <a:bodyPr/>
                    <a:lstStyle/>
                    <a:p>
                      <a:pPr algn="ctr">
                        <a:lnSpc>
                          <a:spcPct val="107000"/>
                        </a:lnSpc>
                        <a:spcAft>
                          <a:spcPts val="0"/>
                        </a:spcAft>
                      </a:pPr>
                      <a:r>
                        <a:rPr lang="hr-HR" sz="1400" dirty="0">
                          <a:effectLst/>
                          <a:latin typeface="IBM Plex Sans Light" panose="020B0403050203000203" pitchFamily="34" charset="0"/>
                        </a:rPr>
                        <a:t>47</a:t>
                      </a:r>
                      <a:endParaRPr lang="hr-HR" sz="1400" dirty="0">
                        <a:effectLst/>
                        <a:latin typeface="IBM Plex Sans Light" panose="020B0403050203000203" pitchFamily="34" charset="0"/>
                        <a:ea typeface="+mn-ea"/>
                        <a:cs typeface="Arial" panose="020B0604020202020204" pitchFamily="34" charset="0"/>
                      </a:endParaRPr>
                    </a:p>
                  </a:txBody>
                  <a:tcPr marL="68580" marR="68580" marT="0" marB="0" anchor="ctr">
                    <a:solidFill>
                      <a:schemeClr val="bg1">
                        <a:lumMod val="85000"/>
                      </a:schemeClr>
                    </a:solidFill>
                  </a:tcPr>
                </a:tc>
                <a:extLst>
                  <a:ext uri="{0D108BD9-81ED-4DB2-BD59-A6C34878D82A}">
                    <a16:rowId xmlns:a16="http://schemas.microsoft.com/office/drawing/2014/main" val="2285537816"/>
                  </a:ext>
                </a:extLst>
              </a:tr>
              <a:tr h="441854">
                <a:tc>
                  <a:txBody>
                    <a:bodyPr/>
                    <a:lstStyle/>
                    <a:p>
                      <a:pPr algn="ctr">
                        <a:lnSpc>
                          <a:spcPct val="107000"/>
                        </a:lnSpc>
                        <a:spcAft>
                          <a:spcPts val="0"/>
                        </a:spcAft>
                      </a:pPr>
                      <a:r>
                        <a:rPr lang="hr-HR" sz="1400">
                          <a:effectLst/>
                          <a:latin typeface="IBM Plex Sans Light" panose="020B0403050203000203" pitchFamily="34" charset="0"/>
                        </a:rPr>
                        <a:t>2</a:t>
                      </a:r>
                      <a:endParaRPr lang="hr-HR" sz="1400">
                        <a:effectLst/>
                        <a:latin typeface="IBM Plex Sans Light" panose="020B0403050203000203" pitchFamily="34" charset="0"/>
                        <a:ea typeface="+mn-ea"/>
                        <a:cs typeface="Arial" panose="020B0604020202020204" pitchFamily="34" charset="0"/>
                      </a:endParaRPr>
                    </a:p>
                  </a:txBody>
                  <a:tcPr marL="68580" marR="68580" marT="0" marB="0" anchor="ctr"/>
                </a:tc>
                <a:tc>
                  <a:txBody>
                    <a:bodyPr/>
                    <a:lstStyle/>
                    <a:p>
                      <a:pPr algn="ctr">
                        <a:lnSpc>
                          <a:spcPct val="107000"/>
                        </a:lnSpc>
                        <a:spcAft>
                          <a:spcPts val="0"/>
                        </a:spcAft>
                      </a:pPr>
                      <a:r>
                        <a:rPr lang="hr-HR" sz="1400">
                          <a:effectLst/>
                          <a:latin typeface="IBM Plex Sans Light" panose="020B0403050203000203" pitchFamily="34" charset="0"/>
                        </a:rPr>
                        <a:t>85</a:t>
                      </a:r>
                      <a:endParaRPr lang="hr-HR" sz="1400">
                        <a:effectLst/>
                        <a:latin typeface="IBM Plex Sans Light" panose="020B0403050203000203" pitchFamily="34" charset="0"/>
                        <a:ea typeface="+mn-ea"/>
                        <a:cs typeface="Arial" panose="020B0604020202020204" pitchFamily="34" charset="0"/>
                      </a:endParaRPr>
                    </a:p>
                  </a:txBody>
                  <a:tcPr marL="68580" marR="68580" marT="0" marB="0" anchor="ctr">
                    <a:solidFill>
                      <a:schemeClr val="bg1">
                        <a:lumMod val="85000"/>
                      </a:schemeClr>
                    </a:solidFill>
                  </a:tcPr>
                </a:tc>
                <a:tc>
                  <a:txBody>
                    <a:bodyPr/>
                    <a:lstStyle/>
                    <a:p>
                      <a:pPr algn="ctr">
                        <a:lnSpc>
                          <a:spcPct val="107000"/>
                        </a:lnSpc>
                        <a:spcAft>
                          <a:spcPts val="0"/>
                        </a:spcAft>
                      </a:pPr>
                      <a:r>
                        <a:rPr lang="hr-HR" sz="1400" dirty="0">
                          <a:effectLst/>
                          <a:latin typeface="IBM Plex Sans Light" panose="020B0403050203000203" pitchFamily="34" charset="0"/>
                        </a:rPr>
                        <a:t>147</a:t>
                      </a:r>
                      <a:endParaRPr lang="hr-HR" sz="1400" dirty="0">
                        <a:effectLst/>
                        <a:latin typeface="IBM Plex Sans Light" panose="020B0403050203000203" pitchFamily="34" charset="0"/>
                        <a:ea typeface="+mn-ea"/>
                        <a:cs typeface="Arial" panose="020B0604020202020204" pitchFamily="34" charset="0"/>
                      </a:endParaRPr>
                    </a:p>
                  </a:txBody>
                  <a:tcPr marL="68580" marR="68580" marT="0" marB="0" anchor="ctr">
                    <a:solidFill>
                      <a:srgbClr val="92D050"/>
                    </a:solidFill>
                  </a:tcPr>
                </a:tc>
                <a:extLst>
                  <a:ext uri="{0D108BD9-81ED-4DB2-BD59-A6C34878D82A}">
                    <a16:rowId xmlns:a16="http://schemas.microsoft.com/office/drawing/2014/main" val="824448285"/>
                  </a:ext>
                </a:extLst>
              </a:tr>
            </a:tbl>
          </a:graphicData>
        </a:graphic>
      </p:graphicFrame>
      <p:sp>
        <p:nvSpPr>
          <p:cNvPr id="6" name="TextBox 5">
            <a:extLst>
              <a:ext uri="{FF2B5EF4-FFF2-40B4-BE49-F238E27FC236}">
                <a16:creationId xmlns:a16="http://schemas.microsoft.com/office/drawing/2014/main" id="{88706E0F-80EB-4D43-B391-6F3FDE764D9D}"/>
              </a:ext>
            </a:extLst>
          </p:cNvPr>
          <p:cNvSpPr txBox="1"/>
          <p:nvPr/>
        </p:nvSpPr>
        <p:spPr>
          <a:xfrm>
            <a:off x="7893367" y="3429000"/>
            <a:ext cx="2750289"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hr-HR" dirty="0"/>
              <a:t>Stvarna kategorija = 1</a:t>
            </a:r>
          </a:p>
          <a:p>
            <a:r>
              <a:rPr lang="hr-HR" dirty="0"/>
              <a:t>Predviđena kategorija = 2</a:t>
            </a:r>
          </a:p>
        </p:txBody>
      </p:sp>
      <p:cxnSp>
        <p:nvCxnSpPr>
          <p:cNvPr id="8" name="Straight Arrow Connector 7">
            <a:extLst>
              <a:ext uri="{FF2B5EF4-FFF2-40B4-BE49-F238E27FC236}">
                <a16:creationId xmlns:a16="http://schemas.microsoft.com/office/drawing/2014/main" id="{8D8C6CE3-F0BD-49CC-85EF-9AA9B458C442}"/>
              </a:ext>
            </a:extLst>
          </p:cNvPr>
          <p:cNvCxnSpPr>
            <a:cxnSpLocks/>
          </p:cNvCxnSpPr>
          <p:nvPr/>
        </p:nvCxnSpPr>
        <p:spPr>
          <a:xfrm flipH="1">
            <a:off x="6975835" y="3731205"/>
            <a:ext cx="917532" cy="245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0A6D50E-8A11-4F2A-9F07-51C3951DB6BF}"/>
              </a:ext>
            </a:extLst>
          </p:cNvPr>
          <p:cNvSpPr txBox="1"/>
          <p:nvPr/>
        </p:nvSpPr>
        <p:spPr>
          <a:xfrm>
            <a:off x="7893366" y="4414947"/>
            <a:ext cx="2750289" cy="646331"/>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hr-HR" dirty="0"/>
              <a:t>Stvarna kategorija = 1</a:t>
            </a:r>
          </a:p>
          <a:p>
            <a:r>
              <a:rPr lang="hr-HR" dirty="0"/>
              <a:t>Predviđena kategorija = 1</a:t>
            </a:r>
          </a:p>
        </p:txBody>
      </p:sp>
      <p:cxnSp>
        <p:nvCxnSpPr>
          <p:cNvPr id="12" name="Straight Arrow Connector 11">
            <a:extLst>
              <a:ext uri="{FF2B5EF4-FFF2-40B4-BE49-F238E27FC236}">
                <a16:creationId xmlns:a16="http://schemas.microsoft.com/office/drawing/2014/main" id="{1C73FD04-A870-4F00-868B-212DDB9B6CBD}"/>
              </a:ext>
            </a:extLst>
          </p:cNvPr>
          <p:cNvCxnSpPr>
            <a:cxnSpLocks/>
            <a:stCxn id="9" idx="1"/>
          </p:cNvCxnSpPr>
          <p:nvPr/>
        </p:nvCxnSpPr>
        <p:spPr>
          <a:xfrm flipH="1" flipV="1">
            <a:off x="6165130" y="4137637"/>
            <a:ext cx="1728236" cy="6004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B14D261-277D-4542-BFD6-49A72160DD7F}"/>
              </a:ext>
            </a:extLst>
          </p:cNvPr>
          <p:cNvSpPr txBox="1"/>
          <p:nvPr/>
        </p:nvSpPr>
        <p:spPr>
          <a:xfrm>
            <a:off x="2291799" y="4068543"/>
            <a:ext cx="1925640" cy="369332"/>
          </a:xfrm>
          <a:prstGeom prst="rect">
            <a:avLst/>
          </a:prstGeom>
          <a:ln>
            <a:noFill/>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hr-HR" dirty="0"/>
              <a:t>Stvarna kategorija</a:t>
            </a:r>
          </a:p>
        </p:txBody>
      </p:sp>
      <p:sp>
        <p:nvSpPr>
          <p:cNvPr id="15" name="Left Brace 14">
            <a:extLst>
              <a:ext uri="{FF2B5EF4-FFF2-40B4-BE49-F238E27FC236}">
                <a16:creationId xmlns:a16="http://schemas.microsoft.com/office/drawing/2014/main" id="{42442C9E-7F01-4011-82F1-CCCB7A88BC39}"/>
              </a:ext>
            </a:extLst>
          </p:cNvPr>
          <p:cNvSpPr/>
          <p:nvPr/>
        </p:nvSpPr>
        <p:spPr>
          <a:xfrm>
            <a:off x="4336330" y="3846136"/>
            <a:ext cx="328930" cy="859231"/>
          </a:xfrm>
          <a:prstGeom prst="leftBrace">
            <a:avLst>
              <a:gd name="adj1" fmla="val 8333"/>
              <a:gd name="adj2" fmla="val 491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4" name="Slide Number Placeholder 3">
            <a:extLst>
              <a:ext uri="{FF2B5EF4-FFF2-40B4-BE49-F238E27FC236}">
                <a16:creationId xmlns:a16="http://schemas.microsoft.com/office/drawing/2014/main" id="{2A5FFD83-F01E-459B-B074-CDD0790DCE98}"/>
              </a:ext>
            </a:extLst>
          </p:cNvPr>
          <p:cNvSpPr>
            <a:spLocks noGrp="1"/>
          </p:cNvSpPr>
          <p:nvPr>
            <p:ph type="sldNum" sz="quarter" idx="12"/>
          </p:nvPr>
        </p:nvSpPr>
        <p:spPr/>
        <p:txBody>
          <a:bodyPr/>
          <a:lstStyle/>
          <a:p>
            <a:fld id="{411327A3-A8DF-4020-B6EB-0F7DE64A84DE}" type="slidenum">
              <a:rPr lang="hr-HR" smtClean="0"/>
              <a:t>9</a:t>
            </a:fld>
            <a:endParaRPr lang="hr-HR"/>
          </a:p>
        </p:txBody>
      </p:sp>
    </p:spTree>
    <p:extLst>
      <p:ext uri="{BB962C8B-B14F-4D97-AF65-F5344CB8AC3E}">
        <p14:creationId xmlns:p14="http://schemas.microsoft.com/office/powerpoint/2010/main" val="1420065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486</TotalTime>
  <Words>730</Words>
  <Application>Microsoft Office PowerPoint</Application>
  <PresentationFormat>Widescreen</PresentationFormat>
  <Paragraphs>121</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IBM Plex Sans Light</vt:lpstr>
      <vt:lpstr>IBM Plex Sans SemiBold</vt:lpstr>
      <vt:lpstr>Office Theme</vt:lpstr>
      <vt:lpstr>Predviđanje složenosti sudskih predmeta</vt:lpstr>
      <vt:lpstr>Poslovni problem</vt:lpstr>
      <vt:lpstr>Podaci o predmetima s Općinskog suda  (parnični postupci)</vt:lpstr>
      <vt:lpstr>Podjela na kategorije složenosti</vt:lpstr>
      <vt:lpstr>Rezultati modela</vt:lpstr>
      <vt:lpstr>Utjecaj atributa predmeta  (Feature importance)</vt:lpstr>
      <vt:lpstr>Podaci o predmetima sa  Županijskog suda</vt:lpstr>
      <vt:lpstr>Podjela na kategorije složenosti</vt:lpstr>
      <vt:lpstr>Rezultati modela</vt:lpstr>
      <vt:lpstr>Utjecaj atributa predmeta  (Feature importance)</vt:lpstr>
      <vt:lpstr>Primjene i primjeri tehnika umjetne inteligencije (AI)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Predviđanje složenosti sudskih procesa</dc:title>
  <dc:creator>Katarina.Bosnjak1</dc:creator>
  <cp:lastModifiedBy>Katarina.Bosnjak1</cp:lastModifiedBy>
  <cp:revision>41</cp:revision>
  <dcterms:created xsi:type="dcterms:W3CDTF">2020-06-29T06:51:01Z</dcterms:created>
  <dcterms:modified xsi:type="dcterms:W3CDTF">2020-06-30T08:58:15Z</dcterms:modified>
</cp:coreProperties>
</file>